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81" r:id="rId5"/>
    <p:sldId id="260" r:id="rId6"/>
    <p:sldId id="261" r:id="rId7"/>
    <p:sldId id="280" r:id="rId8"/>
    <p:sldId id="263" r:id="rId9"/>
    <p:sldId id="262" r:id="rId10"/>
    <p:sldId id="265" r:id="rId11"/>
    <p:sldId id="266" r:id="rId12"/>
    <p:sldId id="264" r:id="rId13"/>
    <p:sldId id="267" r:id="rId14"/>
    <p:sldId id="268" r:id="rId15"/>
    <p:sldId id="269" r:id="rId16"/>
    <p:sldId id="272" r:id="rId17"/>
    <p:sldId id="282" r:id="rId18"/>
    <p:sldId id="274" r:id="rId19"/>
    <p:sldId id="283" r:id="rId20"/>
    <p:sldId id="284" r:id="rId21"/>
    <p:sldId id="285" r:id="rId22"/>
    <p:sldId id="277" r:id="rId23"/>
    <p:sldId id="276" r:id="rId24"/>
    <p:sldId id="278" r:id="rId25"/>
    <p:sldId id="279"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5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B43F4-70B6-4EFE-83D5-3A233A1BDE84}" type="datetimeFigureOut">
              <a:rPr lang="en-US" smtClean="0"/>
              <a:pPr/>
              <a:t>2/28/2023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D8F72-4C34-465E-BFCE-06A325AC988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76DE01-938C-457A-B58C-9AC64EAEF24C}" type="datetime1">
              <a:rPr lang="en-US" smtClean="0"/>
              <a:pPr/>
              <a:t>2/28/2023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7B31C8-1D70-4774-82F7-A28AAB938317}" type="datetime1">
              <a:rPr lang="en-US" smtClean="0"/>
              <a:pPr/>
              <a:t>2/28/2023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1A9D46-07BE-4D12-92FD-C9F7DCE497F6}" type="datetime1">
              <a:rPr lang="en-US" smtClean="0"/>
              <a:pPr/>
              <a:t>2/28/2023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0DC93-79C4-4AED-9603-12F67B01BF1E}" type="datetime1">
              <a:rPr lang="en-US" smtClean="0"/>
              <a:pPr/>
              <a:t>2/28/2023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A0276-F4A0-4072-9DBF-2FE7C4F2D4A7}" type="datetime1">
              <a:rPr lang="en-US" smtClean="0"/>
              <a:pPr/>
              <a:t>2/28/2023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0B8B1B-8710-43AB-ACB0-5C9F31F1CC0E}" type="datetime1">
              <a:rPr lang="en-US" smtClean="0"/>
              <a:pPr/>
              <a:t>2/28/2023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E1F7B3-DD62-482A-86CA-C7476A09C19E}" type="datetime1">
              <a:rPr lang="en-US" smtClean="0"/>
              <a:pPr/>
              <a:t>2/28/2023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B7A554-BD6C-4077-B303-AF6BB604C36D}" type="datetime1">
              <a:rPr lang="en-US" smtClean="0"/>
              <a:pPr/>
              <a:t>2/28/2023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6BA45-441B-453C-9B4C-A148937BF761}" type="datetime1">
              <a:rPr lang="en-US" smtClean="0"/>
              <a:pPr/>
              <a:t>2/28/2023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7863B-D445-4EE5-8864-840FAAE03DAE}" type="datetime1">
              <a:rPr lang="en-US" smtClean="0"/>
              <a:pPr/>
              <a:t>2/28/2023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012E07-0C2D-480E-B21C-4B7F099156A5}" type="datetime1">
              <a:rPr lang="en-US" smtClean="0"/>
              <a:pPr/>
              <a:t>2/28/2023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6470B1C-76C0-4B93-BBE6-1155A4C202A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9E45-0446-48F0-A909-7ECF600F1E79}" type="datetime1">
              <a:rPr lang="en-US" smtClean="0"/>
              <a:pPr/>
              <a:t>2/28/2023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70B1C-76C0-4B93-BBE6-1155A4C202A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cottw@uni.coventry.ac.uk"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ngcarerscentre.org.uk/" TargetMode="External"/><Relationship Id="rId2" Type="http://schemas.openxmlformats.org/officeDocument/2006/relationships/hyperlink" Target="mailto:carers@carerscentre.org.uk"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rers.org/about-caring/about-young-carers" TargetMode="External"/><Relationship Id="rId7" Type="http://schemas.openxmlformats.org/officeDocument/2006/relationships/hyperlink" Target="https://www.lbbd.gov.uk/" TargetMode="External"/><Relationship Id="rId2" Type="http://schemas.openxmlformats.org/officeDocument/2006/relationships/hyperlink" Target="http://www.youngcarerscentre.org.uk/services/barking-dagenham" TargetMode="External"/><Relationship Id="rId1" Type="http://schemas.openxmlformats.org/officeDocument/2006/relationships/slideLayout" Target="../slideLayouts/slideLayout2.xml"/><Relationship Id="rId6" Type="http://schemas.openxmlformats.org/officeDocument/2006/relationships/hyperlink" Target="https://www.gov.uk/government/organisations/department-for-work-pensions" TargetMode="External"/><Relationship Id="rId5" Type="http://schemas.openxmlformats.org/officeDocument/2006/relationships/hyperlink" Target="http://www.coventry.ac.uk/Global/Smarter%20Households/Coventry%20University%20Logo.JPG" TargetMode="External"/><Relationship Id="rId4" Type="http://schemas.openxmlformats.org/officeDocument/2006/relationships/hyperlink" Target="https://christiescare.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hs.uk/nhs-services/online-services/nhs-login/" TargetMode="External"/><Relationship Id="rId7" Type="http://schemas.openxmlformats.org/officeDocument/2006/relationships/hyperlink" Target="http://www.youngcarerscentre.org.uk/services/barking-dagenham" TargetMode="External"/><Relationship Id="rId2" Type="http://schemas.openxmlformats.org/officeDocument/2006/relationships/hyperlink" Target="http://advisoranalyst.com/glablog/wp-content/uploads/2016/01/monkey-see-1.jpg" TargetMode="External"/><Relationship Id="rId1" Type="http://schemas.openxmlformats.org/officeDocument/2006/relationships/slideLayout" Target="../slideLayouts/slideLayout2.xml"/><Relationship Id="rId6" Type="http://schemas.openxmlformats.org/officeDocument/2006/relationships/hyperlink" Target="http://3.bp.blogspot.com/-Di5r-ZaVWXM/U5VGVq_PuDI/AAAAAAAAIBs/2fW-tgbxnx0/s1600/happy-smiley.png" TargetMode="External"/><Relationship Id="rId5" Type="http://schemas.openxmlformats.org/officeDocument/2006/relationships/hyperlink" Target="http://previews.123rf.com/images/yayayoy/yayayoy1103/yayayoy110300002/8950362-Sad-emoticon-Stock-Vector-sad-face-smiley.jpg" TargetMode="External"/><Relationship Id="rId4" Type="http://schemas.openxmlformats.org/officeDocument/2006/relationships/hyperlink" Target="https://pixabay.com/static/uploads/photo/2012/04/05/01/03/emoticon-25505_960_720.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fontScale="90000"/>
          </a:bodyPr>
          <a:lstStyle/>
          <a:p>
            <a:pPr algn="l"/>
            <a:r>
              <a:rPr lang="en-GB" b="1" dirty="0">
                <a:solidFill>
                  <a:schemeClr val="tx2">
                    <a:lumMod val="50000"/>
                  </a:schemeClr>
                </a:solidFill>
              </a:rPr>
              <a:t>From babe to boy to man:</a:t>
            </a:r>
            <a:br>
              <a:rPr lang="en-GB" sz="3000" b="1" dirty="0">
                <a:solidFill>
                  <a:schemeClr val="tx2">
                    <a:lumMod val="75000"/>
                  </a:schemeClr>
                </a:solidFill>
              </a:rPr>
            </a:br>
            <a:r>
              <a:rPr lang="en-GB" sz="3300" b="1" dirty="0">
                <a:solidFill>
                  <a:schemeClr val="tx2">
                    <a:lumMod val="75000"/>
                  </a:schemeClr>
                </a:solidFill>
              </a:rPr>
              <a:t>My journey through childhood, and</a:t>
            </a:r>
            <a:br>
              <a:rPr lang="en-GB" sz="3300" b="1" dirty="0">
                <a:solidFill>
                  <a:schemeClr val="tx2">
                    <a:lumMod val="75000"/>
                  </a:schemeClr>
                </a:solidFill>
              </a:rPr>
            </a:br>
            <a:r>
              <a:rPr lang="en-GB" sz="3300" b="1" dirty="0">
                <a:solidFill>
                  <a:schemeClr val="tx2">
                    <a:lumMod val="75000"/>
                  </a:schemeClr>
                </a:solidFill>
              </a:rPr>
              <a:t>adolescence to an independent adult </a:t>
            </a:r>
          </a:p>
        </p:txBody>
      </p:sp>
      <p:sp>
        <p:nvSpPr>
          <p:cNvPr id="3" name="Content Placeholder 2"/>
          <p:cNvSpPr>
            <a:spLocks noGrp="1"/>
          </p:cNvSpPr>
          <p:nvPr>
            <p:ph idx="1"/>
          </p:nvPr>
        </p:nvSpPr>
        <p:spPr>
          <a:xfrm>
            <a:off x="500034" y="5000636"/>
            <a:ext cx="8229600" cy="1685924"/>
          </a:xfrm>
        </p:spPr>
        <p:txBody>
          <a:bodyPr/>
          <a:lstStyle/>
          <a:p>
            <a:pPr>
              <a:buNone/>
            </a:pPr>
            <a:r>
              <a:rPr lang="en-GB" sz="1800" b="1" dirty="0">
                <a:solidFill>
                  <a:schemeClr val="tx2">
                    <a:lumMod val="75000"/>
                  </a:schemeClr>
                </a:solidFill>
              </a:rPr>
              <a:t>Just Say Parents Forum Conference </a:t>
            </a:r>
          </a:p>
          <a:p>
            <a:pPr>
              <a:buNone/>
            </a:pPr>
            <a:r>
              <a:rPr lang="en-GB" sz="1800" b="1" dirty="0">
                <a:solidFill>
                  <a:schemeClr val="tx2">
                    <a:lumMod val="75000"/>
                  </a:schemeClr>
                </a:solidFill>
              </a:rPr>
              <a:t>14</a:t>
            </a:r>
            <a:r>
              <a:rPr lang="en-GB" sz="1800" b="1" baseline="30000" dirty="0">
                <a:solidFill>
                  <a:schemeClr val="tx2">
                    <a:lumMod val="75000"/>
                  </a:schemeClr>
                </a:solidFill>
              </a:rPr>
              <a:t>th</a:t>
            </a:r>
            <a:r>
              <a:rPr lang="en-GB" sz="1800" b="1" dirty="0">
                <a:solidFill>
                  <a:schemeClr val="tx2">
                    <a:lumMod val="75000"/>
                  </a:schemeClr>
                </a:solidFill>
              </a:rPr>
              <a:t> March 2023</a:t>
            </a:r>
          </a:p>
          <a:p>
            <a:pPr>
              <a:buNone/>
            </a:pPr>
            <a:r>
              <a:rPr lang="en-GB" sz="1800" b="1" dirty="0">
                <a:solidFill>
                  <a:schemeClr val="tx2">
                    <a:lumMod val="75000"/>
                  </a:schemeClr>
                </a:solidFill>
              </a:rPr>
              <a:t>Dr Wesley Scott</a:t>
            </a:r>
          </a:p>
          <a:p>
            <a:pPr>
              <a:buNone/>
            </a:pPr>
            <a:r>
              <a:rPr lang="en-GB" sz="1800" b="1" dirty="0">
                <a:solidFill>
                  <a:schemeClr val="tx2">
                    <a:lumMod val="75000"/>
                  </a:schemeClr>
                </a:solidFill>
              </a:rPr>
              <a:t>E-mail: </a:t>
            </a:r>
            <a:r>
              <a:rPr lang="en-GB" sz="1800" b="1" dirty="0">
                <a:hlinkClick r:id="rId2"/>
              </a:rPr>
              <a:t>scottw@uni.coventry.ac.uk</a:t>
            </a:r>
            <a:endParaRPr lang="en-GB" sz="1800" b="1" dirty="0"/>
          </a:p>
          <a:p>
            <a:pPr>
              <a:buNone/>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484019" y="2071678"/>
            <a:ext cx="3235765" cy="2643206"/>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143372" y="2038796"/>
            <a:ext cx="1857388" cy="2712346"/>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76470B1C-76C0-4B93-BBE6-1155A4C202AE}" type="slidenum">
              <a:rPr lang="en-GB" smtClean="0"/>
              <a:pPr/>
              <a:t>1</a:t>
            </a:fld>
            <a:endParaRPr lang="en-GB" dirty="0"/>
          </a:p>
        </p:txBody>
      </p:sp>
      <p:pic>
        <p:nvPicPr>
          <p:cNvPr id="8" name="Picture 7" descr="A picture containing person, indoor&#10;&#10;Description automatically generated">
            <a:extLst>
              <a:ext uri="{FF2B5EF4-FFF2-40B4-BE49-F238E27FC236}">
                <a16:creationId xmlns:a16="http://schemas.microsoft.com/office/drawing/2014/main" id="{5A8B1611-2E98-8F18-D510-614621DC66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8726" y="2016124"/>
            <a:ext cx="1860557" cy="2790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My Journey-Boy ctd.</a:t>
            </a:r>
          </a:p>
        </p:txBody>
      </p:sp>
      <p:sp>
        <p:nvSpPr>
          <p:cNvPr id="3" name="Content Placeholder 2"/>
          <p:cNvSpPr>
            <a:spLocks noGrp="1"/>
          </p:cNvSpPr>
          <p:nvPr>
            <p:ph idx="1"/>
          </p:nvPr>
        </p:nvSpPr>
        <p:spPr>
          <a:xfrm>
            <a:off x="457200" y="1600200"/>
            <a:ext cx="4258816" cy="4781127"/>
          </a:xfrm>
        </p:spPr>
        <p:txBody>
          <a:bodyPr>
            <a:normAutofit fontScale="85000" lnSpcReduction="20000"/>
          </a:bodyPr>
          <a:lstStyle/>
          <a:p>
            <a:r>
              <a:rPr lang="en-GB" sz="2000" dirty="0"/>
              <a:t>Luckily, the Head Master and SENCO were ahead of the times and I really enjoyed primary school. They even adapted  the school for me so I could get around safely. They also encouraged me in the things I enjoyed such as music, Information and Communication Technology (ICT) etc.</a:t>
            </a:r>
          </a:p>
          <a:p>
            <a:pPr marL="0" indent="0">
              <a:buNone/>
            </a:pPr>
            <a:endParaRPr lang="en-GB" sz="2000" dirty="0"/>
          </a:p>
          <a:p>
            <a:r>
              <a:rPr lang="en-GB" sz="2000" dirty="0"/>
              <a:t>When I was 11 we moved into a more accessible house. This all occurred as a result of toilet gate. Basically, one day I had an upset stomach and couldn't get to the toilet as the house we were living in only had a toilet upstairs.   I remember my Mum very forcefully telling the housing department to explain to me why I couldn't access the toilet, then she handed the phone to me. The next thing I remember loads of professionals came round and it was agreed we would move.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56280"/>
            <a:ext cx="3439663" cy="458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6470B1C-76C0-4B93-BBE6-1155A4C202AE}" type="slidenum">
              <a:rPr lang="en-GB" smtClean="0"/>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My Journey-Boy ctd.  </a:t>
            </a:r>
          </a:p>
        </p:txBody>
      </p:sp>
      <p:sp>
        <p:nvSpPr>
          <p:cNvPr id="3" name="Content Placeholder 2"/>
          <p:cNvSpPr>
            <a:spLocks noGrp="1"/>
          </p:cNvSpPr>
          <p:nvPr>
            <p:ph idx="1"/>
          </p:nvPr>
        </p:nvSpPr>
        <p:spPr>
          <a:xfrm>
            <a:off x="428596" y="1357298"/>
            <a:ext cx="4258816" cy="4757758"/>
          </a:xfrm>
        </p:spPr>
        <p:txBody>
          <a:bodyPr>
            <a:normAutofit fontScale="77500" lnSpcReduction="20000"/>
          </a:bodyPr>
          <a:lstStyle/>
          <a:p>
            <a:r>
              <a:rPr lang="en-GB" sz="1800" dirty="0"/>
              <a:t>I also moved to secondary school, going to the local mainstream  (Eastbrook). I still had 100% support and involvement with many services such as physiotherapy. </a:t>
            </a:r>
          </a:p>
          <a:p>
            <a:pPr>
              <a:buNone/>
            </a:pPr>
            <a:endParaRPr lang="en-GB" sz="1800" dirty="0"/>
          </a:p>
          <a:p>
            <a:r>
              <a:rPr lang="en-GB" sz="1800" dirty="0"/>
              <a:t>It was fair to say I encountered lots of barriers at senior school, the Head Master had preconceived ideas about what disabled students could achieve. </a:t>
            </a:r>
          </a:p>
          <a:p>
            <a:pPr marL="0" indent="0">
              <a:buNone/>
            </a:pPr>
            <a:endParaRPr lang="en-GB" sz="1800" dirty="0"/>
          </a:p>
          <a:p>
            <a:r>
              <a:rPr lang="en-GB" sz="1800" dirty="0"/>
              <a:t>Some teachers were down right rude to my mother and to me. I remember being told that I couldn’t do most of the technical subjects for various different reasons or go into the drama studio because I might mark the floor with my wheels. I remember lots of phone calls between my mother and the borough architect to sort that one out. </a:t>
            </a:r>
          </a:p>
          <a:p>
            <a:pPr>
              <a:buNone/>
            </a:pPr>
            <a:endParaRPr lang="en-GB" sz="1800" dirty="0"/>
          </a:p>
          <a:p>
            <a:r>
              <a:rPr lang="en-GB" sz="1800" dirty="0"/>
              <a:t>When it came to my GCSE’s, Mum had a real fight on her hands, she knew that if I took fewer GCSE’s I might pass them well. She also knew I would need extra support to do this, which eventually she got.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406204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6470B1C-76C0-4B93-BBE6-1155A4C202AE}" type="slidenum">
              <a:rPr lang="en-GB" smtClean="0"/>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My Journey-Boy ctd. </a:t>
            </a:r>
          </a:p>
        </p:txBody>
      </p:sp>
      <p:sp>
        <p:nvSpPr>
          <p:cNvPr id="3" name="Content Placeholder 2"/>
          <p:cNvSpPr>
            <a:spLocks noGrp="1"/>
          </p:cNvSpPr>
          <p:nvPr>
            <p:ph idx="1"/>
          </p:nvPr>
        </p:nvSpPr>
        <p:spPr>
          <a:xfrm>
            <a:off x="457200" y="1772815"/>
            <a:ext cx="4618856" cy="3672409"/>
          </a:xfrm>
        </p:spPr>
        <p:txBody>
          <a:bodyPr>
            <a:normAutofit fontScale="92500"/>
          </a:bodyPr>
          <a:lstStyle/>
          <a:p>
            <a:r>
              <a:rPr lang="en-GB" sz="1800" dirty="0"/>
              <a:t>Also, my subject teachers and Mother had to battle with the Head Master’s attitude i.e. I would only do the lower level exams.</a:t>
            </a:r>
          </a:p>
          <a:p>
            <a:pPr>
              <a:buNone/>
            </a:pPr>
            <a:endParaRPr lang="en-GB" sz="1800" dirty="0"/>
          </a:p>
          <a:p>
            <a:r>
              <a:rPr lang="en-GB" sz="1800" dirty="0"/>
              <a:t>They knew I was capable of more, eventually, they got their way and their faith in me paid off. I got 8 GCSE’s A-C, not bad for someone who it was thought wouldn't achieve. </a:t>
            </a:r>
          </a:p>
          <a:p>
            <a:pPr>
              <a:buNone/>
            </a:pPr>
            <a:endParaRPr lang="en-GB" sz="1800" dirty="0"/>
          </a:p>
          <a:p>
            <a:r>
              <a:rPr lang="en-GB" sz="1800" dirty="0"/>
              <a:t>Outside of school I had many hobbies and had a well-rounded childhood.  I attended the local Cubs and Scouts group, that was a first, they hadn’t had anybody in a wheelchair before.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204864"/>
            <a:ext cx="3734420" cy="2635536"/>
          </a:xfrm>
          <a:prstGeom prst="rect">
            <a:avLst/>
          </a:prstGeom>
        </p:spPr>
      </p:pic>
      <p:sp>
        <p:nvSpPr>
          <p:cNvPr id="6" name="Slide Number Placeholder 5"/>
          <p:cNvSpPr>
            <a:spLocks noGrp="1"/>
          </p:cNvSpPr>
          <p:nvPr>
            <p:ph type="sldNum" sz="quarter" idx="12"/>
          </p:nvPr>
        </p:nvSpPr>
        <p:spPr/>
        <p:txBody>
          <a:bodyPr/>
          <a:lstStyle/>
          <a:p>
            <a:fld id="{76470B1C-76C0-4B93-BBE6-1155A4C202AE}" type="slidenum">
              <a:rPr lang="en-GB" smtClean="0"/>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My Journey-Man</a:t>
            </a:r>
          </a:p>
        </p:txBody>
      </p:sp>
      <p:sp>
        <p:nvSpPr>
          <p:cNvPr id="3" name="Content Placeholder 2"/>
          <p:cNvSpPr>
            <a:spLocks noGrp="1"/>
          </p:cNvSpPr>
          <p:nvPr>
            <p:ph idx="1"/>
          </p:nvPr>
        </p:nvSpPr>
        <p:spPr>
          <a:xfrm>
            <a:off x="457200" y="1600200"/>
            <a:ext cx="4690864" cy="4349079"/>
          </a:xfrm>
        </p:spPr>
        <p:txBody>
          <a:bodyPr>
            <a:normAutofit fontScale="92500"/>
          </a:bodyPr>
          <a:lstStyle/>
          <a:p>
            <a:r>
              <a:rPr lang="en-GB" sz="1800" dirty="0"/>
              <a:t>When I was 18 unfortunately due to inaccessible provision in the local area I went to a residential college in Coventry. For me, looking back,  this was the only decision I could make and despite the fact I succeeded academically I found it really difficult as it wasn’t a mainstream college and I wasn’t with able bodied peers. Consequently, I struggled to make friends and adapt to the environment but it did help me to become a young, independent man. </a:t>
            </a:r>
          </a:p>
          <a:p>
            <a:pPr>
              <a:buNone/>
            </a:pPr>
            <a:endParaRPr lang="en-GB" sz="1800" dirty="0"/>
          </a:p>
          <a:p>
            <a:r>
              <a:rPr lang="en-GB" sz="1800" dirty="0"/>
              <a:t>In 2003, I got a place at Coventry University to study Computing . Thanks to many wonderful people and a lot of hard work, in 2007, I graduated with a first class honours degree.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700808"/>
            <a:ext cx="3528392" cy="3818397"/>
          </a:xfrm>
          <a:prstGeom prst="rect">
            <a:avLst/>
          </a:prstGeom>
        </p:spPr>
      </p:pic>
      <p:sp>
        <p:nvSpPr>
          <p:cNvPr id="5" name="Slide Number Placeholder 4"/>
          <p:cNvSpPr>
            <a:spLocks noGrp="1"/>
          </p:cNvSpPr>
          <p:nvPr>
            <p:ph type="sldNum" sz="quarter" idx="12"/>
          </p:nvPr>
        </p:nvSpPr>
        <p:spPr/>
        <p:txBody>
          <a:bodyPr/>
          <a:lstStyle/>
          <a:p>
            <a:fld id="{76470B1C-76C0-4B93-BBE6-1155A4C202AE}" type="slidenum">
              <a:rPr lang="en-GB" smtClean="0"/>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1"/>
            <a:ext cx="8352928" cy="4891102"/>
          </a:xfrm>
        </p:spPr>
        <p:txBody>
          <a:bodyPr>
            <a:normAutofit/>
          </a:bodyPr>
          <a:lstStyle/>
          <a:p>
            <a:r>
              <a:rPr lang="en-GB" sz="1400" dirty="0"/>
              <a:t>From 2008 -2018, I studied for a PhD in the School of Art and Design at Coventry University. </a:t>
            </a:r>
          </a:p>
          <a:p>
            <a:pPr>
              <a:buNone/>
            </a:pPr>
            <a:endParaRPr lang="en-GB" sz="1400" dirty="0"/>
          </a:p>
          <a:p>
            <a:r>
              <a:rPr lang="en-GB" sz="1400" dirty="0"/>
              <a:t>My PhD examined how we can make the research process more accessible for those with disabilities. </a:t>
            </a:r>
          </a:p>
          <a:p>
            <a:pPr marL="0" indent="0">
              <a:buNone/>
            </a:pPr>
            <a:endParaRPr lang="en-GB" sz="1400" dirty="0"/>
          </a:p>
          <a:p>
            <a:r>
              <a:rPr lang="en-GB" sz="1400" dirty="0"/>
              <a:t>In addition to the above, I am a published author; I’ve published 4 papers about my research and spoken at many different conferences. </a:t>
            </a:r>
          </a:p>
          <a:p>
            <a:pPr marL="0" indent="0">
              <a:buNone/>
            </a:pPr>
            <a:endParaRPr lang="en-GB" sz="1400" dirty="0"/>
          </a:p>
          <a:p>
            <a:r>
              <a:rPr lang="en-GB" sz="1400" dirty="0"/>
              <a:t>Of course, I couldn’t do this without having access to appropriate care and support. I'm proud to say that LBBD adult social care, fund a comprehensive package which means I can live safely and independently. This is funded through individual budgets, giving me choice and control. </a:t>
            </a:r>
          </a:p>
        </p:txBody>
      </p:sp>
      <p:sp>
        <p:nvSpPr>
          <p:cNvPr id="4" name="Title 1"/>
          <p:cNvSpPr>
            <a:spLocks noGrp="1"/>
          </p:cNvSpPr>
          <p:nvPr>
            <p:ph type="title"/>
          </p:nvPr>
        </p:nvSpPr>
        <p:spPr/>
        <p:txBody>
          <a:bodyPr>
            <a:normAutofit/>
          </a:bodyPr>
          <a:lstStyle/>
          <a:p>
            <a:pPr algn="l"/>
            <a:r>
              <a:rPr lang="en-GB" b="1" dirty="0">
                <a:solidFill>
                  <a:schemeClr val="accent1">
                    <a:lumMod val="50000"/>
                  </a:schemeClr>
                </a:solidFill>
              </a:rPr>
              <a:t>My Journey-Man ctd.</a:t>
            </a:r>
          </a:p>
        </p:txBody>
      </p:sp>
      <p:sp>
        <p:nvSpPr>
          <p:cNvPr id="5" name="Slide Number Placeholder 4"/>
          <p:cNvSpPr>
            <a:spLocks noGrp="1"/>
          </p:cNvSpPr>
          <p:nvPr>
            <p:ph type="sldNum" sz="quarter" idx="12"/>
          </p:nvPr>
        </p:nvSpPr>
        <p:spPr/>
        <p:txBody>
          <a:bodyPr/>
          <a:lstStyle/>
          <a:p>
            <a:fld id="{76470B1C-76C0-4B93-BBE6-1155A4C202AE}" type="slidenum">
              <a:rPr lang="en-GB" smtClean="0"/>
              <a:pPr/>
              <a:t>14</a:t>
            </a:fld>
            <a:endParaRPr lang="en-GB" dirty="0"/>
          </a:p>
        </p:txBody>
      </p:sp>
      <p:pic>
        <p:nvPicPr>
          <p:cNvPr id="9" name="Picture 8" descr="A picture containing person, ground, outdoor&#10;&#10;Description automatically generated">
            <a:extLst>
              <a:ext uri="{FF2B5EF4-FFF2-40B4-BE49-F238E27FC236}">
                <a16:creationId xmlns:a16="http://schemas.microsoft.com/office/drawing/2014/main" id="{41F7C17E-1A0E-D535-3E11-0107AB3DD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337" y="3843941"/>
            <a:ext cx="4096819" cy="27290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The good, the bad and the ugly</a:t>
            </a:r>
          </a:p>
        </p:txBody>
      </p:sp>
      <p:sp>
        <p:nvSpPr>
          <p:cNvPr id="3" name="Content Placeholder 2"/>
          <p:cNvSpPr>
            <a:spLocks noGrp="1"/>
          </p:cNvSpPr>
          <p:nvPr>
            <p:ph idx="1"/>
          </p:nvPr>
        </p:nvSpPr>
        <p:spPr>
          <a:xfrm>
            <a:off x="457200" y="1600201"/>
            <a:ext cx="8229600" cy="2836912"/>
          </a:xfrm>
        </p:spPr>
        <p:txBody>
          <a:bodyPr>
            <a:normAutofit fontScale="92500" lnSpcReduction="20000"/>
          </a:bodyPr>
          <a:lstStyle/>
          <a:p>
            <a:r>
              <a:rPr lang="en-GB" sz="1800" dirty="0"/>
              <a:t>Okay, I’ll be honest with you, my life is good on the whole; I have a supportive family, some great friends and a lovely girlfriend (more on that later), the state support me both through social care, the provision of an electric wheelchair from the NHS and there was provision of some academic support whilst I was at university. </a:t>
            </a:r>
          </a:p>
          <a:p>
            <a:pPr marL="0" indent="0">
              <a:buNone/>
            </a:pPr>
            <a:endParaRPr lang="en-GB" sz="1800" dirty="0"/>
          </a:p>
          <a:p>
            <a:r>
              <a:rPr lang="en-GB" sz="1800" dirty="0"/>
              <a:t>But if I said my life was fair I’d be a liar. I have been sworn at, shouted at, threatened, verbally abused, discriminated against etc. Not because of who I am but what I am i.e. a disabled man. Oh yeah, try waiting for 30 minutes whilst it was raining heavily to get on a bus, yes I was very wet and cold. Mainly thanks to my Mum, I don’t give up, a person’s ignorance is not my problem, it’s theirs. That doesn’t mean I don’t cry, scream, shout and wish I wasn’t around some days but it does mean I somehow find the strength to get through. </a:t>
            </a:r>
          </a:p>
        </p:txBody>
      </p:sp>
      <p:sp>
        <p:nvSpPr>
          <p:cNvPr id="4" name="Slide Number Placeholder 3"/>
          <p:cNvSpPr>
            <a:spLocks noGrp="1"/>
          </p:cNvSpPr>
          <p:nvPr>
            <p:ph type="sldNum" sz="quarter" idx="12"/>
          </p:nvPr>
        </p:nvSpPr>
        <p:spPr/>
        <p:txBody>
          <a:bodyPr/>
          <a:lstStyle/>
          <a:p>
            <a:fld id="{76470B1C-76C0-4B93-BBE6-1155A4C202AE}" type="slidenum">
              <a:rPr lang="en-GB" smtClean="0"/>
              <a:pPr/>
              <a:t>15</a:t>
            </a:fld>
            <a:endParaRPr lang="en-GB" dirty="0"/>
          </a:p>
        </p:txBody>
      </p:sp>
      <p:pic>
        <p:nvPicPr>
          <p:cNvPr id="5" name="Picture 4" descr="happy-smiley.png"/>
          <p:cNvPicPr>
            <a:picLocks noChangeAspect="1"/>
          </p:cNvPicPr>
          <p:nvPr/>
        </p:nvPicPr>
        <p:blipFill>
          <a:blip r:embed="rId2"/>
          <a:stretch>
            <a:fillRect/>
          </a:stretch>
        </p:blipFill>
        <p:spPr>
          <a:xfrm>
            <a:off x="928662" y="4643446"/>
            <a:ext cx="1738314" cy="1846959"/>
          </a:xfrm>
          <a:prstGeom prst="rect">
            <a:avLst/>
          </a:prstGeom>
        </p:spPr>
      </p:pic>
      <p:pic>
        <p:nvPicPr>
          <p:cNvPr id="6" name="Picture 5" descr="8950362-Sad-emoticon-Stock-Vector-sad-face-smiley.jpg"/>
          <p:cNvPicPr>
            <a:picLocks noChangeAspect="1"/>
          </p:cNvPicPr>
          <p:nvPr/>
        </p:nvPicPr>
        <p:blipFill>
          <a:blip r:embed="rId3" cstate="print"/>
          <a:stretch>
            <a:fillRect/>
          </a:stretch>
        </p:blipFill>
        <p:spPr>
          <a:xfrm>
            <a:off x="6500826" y="4714884"/>
            <a:ext cx="1624010" cy="1624010"/>
          </a:xfrm>
          <a:prstGeom prst="rect">
            <a:avLst/>
          </a:prstGeom>
        </p:spPr>
      </p:pic>
      <p:pic>
        <p:nvPicPr>
          <p:cNvPr id="7" name="Picture 6" descr="neutral-25505_960_720.png"/>
          <p:cNvPicPr>
            <a:picLocks noChangeAspect="1"/>
          </p:cNvPicPr>
          <p:nvPr/>
        </p:nvPicPr>
        <p:blipFill>
          <a:blip r:embed="rId4" cstate="print"/>
          <a:stretch>
            <a:fillRect/>
          </a:stretch>
        </p:blipFill>
        <p:spPr>
          <a:xfrm>
            <a:off x="3786182" y="4786322"/>
            <a:ext cx="1518217" cy="15245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b="1" dirty="0">
                <a:solidFill>
                  <a:schemeClr val="accent1">
                    <a:lumMod val="50000"/>
                  </a:schemeClr>
                </a:solidFill>
              </a:rPr>
              <a:t>Some advice from someone </a:t>
            </a:r>
            <a:br>
              <a:rPr lang="en-GB" b="1" dirty="0">
                <a:solidFill>
                  <a:schemeClr val="accent1">
                    <a:lumMod val="50000"/>
                  </a:schemeClr>
                </a:solidFill>
              </a:rPr>
            </a:br>
            <a:r>
              <a:rPr lang="en-GB" b="1" dirty="0">
                <a:solidFill>
                  <a:schemeClr val="accent1">
                    <a:lumMod val="50000"/>
                  </a:schemeClr>
                </a:solidFill>
              </a:rPr>
              <a:t>who knows </a:t>
            </a:r>
          </a:p>
        </p:txBody>
      </p:sp>
      <p:sp>
        <p:nvSpPr>
          <p:cNvPr id="3" name="Content Placeholder 2"/>
          <p:cNvSpPr>
            <a:spLocks noGrp="1"/>
          </p:cNvSpPr>
          <p:nvPr>
            <p:ph idx="1"/>
          </p:nvPr>
        </p:nvSpPr>
        <p:spPr>
          <a:xfrm>
            <a:off x="342397" y="1417638"/>
            <a:ext cx="8459206" cy="5519638"/>
          </a:xfrm>
        </p:spPr>
        <p:txBody>
          <a:bodyPr>
            <a:normAutofit/>
          </a:bodyPr>
          <a:lstStyle/>
          <a:p>
            <a:endParaRPr lang="en-GB" sz="1600" dirty="0"/>
          </a:p>
          <a:p>
            <a:endParaRPr lang="en-GB" sz="1600" dirty="0"/>
          </a:p>
          <a:p>
            <a:r>
              <a:rPr lang="en-GB" sz="1600" dirty="0"/>
              <a:t>Life’s not fair get used to it.</a:t>
            </a:r>
          </a:p>
          <a:p>
            <a:endParaRPr lang="en-GB" sz="1600" dirty="0"/>
          </a:p>
          <a:p>
            <a:r>
              <a:rPr lang="en-GB" sz="1600" dirty="0"/>
              <a:t>Life’s not easy as a disabled person.</a:t>
            </a:r>
          </a:p>
          <a:p>
            <a:endParaRPr lang="en-GB" sz="1600" dirty="0"/>
          </a:p>
          <a:p>
            <a:pPr marL="0" indent="0">
              <a:buNone/>
            </a:pPr>
            <a:endParaRPr lang="en-GB" sz="1600" dirty="0"/>
          </a:p>
          <a:p>
            <a:r>
              <a:rPr lang="en-GB" sz="1600" dirty="0"/>
              <a:t>Life is unique as a disabled person; I have a different perspective that I wouldn’t have if I didn’t have my disability.</a:t>
            </a:r>
          </a:p>
          <a:p>
            <a:endParaRPr lang="en-GB" sz="1600" dirty="0"/>
          </a:p>
          <a:p>
            <a:r>
              <a:rPr lang="en-GB" sz="1600" dirty="0"/>
              <a:t>My Mum’s been my inspiration and my family and friends have been my support. </a:t>
            </a:r>
          </a:p>
          <a:p>
            <a:endParaRPr lang="en-GB" sz="1600" dirty="0"/>
          </a:p>
          <a:p>
            <a:r>
              <a:rPr lang="en-GB" sz="1600" dirty="0"/>
              <a:t>Services won’t give you all you want, it’s about negotiation and relationship building. </a:t>
            </a:r>
          </a:p>
          <a:p>
            <a:endParaRPr lang="en-GB" sz="1600" dirty="0"/>
          </a:p>
          <a:p>
            <a:r>
              <a:rPr lang="en-GB" sz="1600" dirty="0"/>
              <a:t>Monkey see monkey do - I learnt from my Mum  how to take on difficult situations and how not to lose it, even if I felt angry. Your children will learn from you, so be positive, upbeat and set a good example. </a:t>
            </a:r>
          </a:p>
          <a:p>
            <a:pPr marL="0" indent="0">
              <a:buNone/>
            </a:pPr>
            <a:endParaRPr lang="en-GB" sz="2000" dirty="0"/>
          </a:p>
          <a:p>
            <a:pPr marL="0" indent="0">
              <a:buNone/>
            </a:pPr>
            <a:endParaRPr lang="en-GB" sz="1600"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16</a:t>
            </a:fld>
            <a:endParaRPr lang="en-GB" dirty="0"/>
          </a:p>
        </p:txBody>
      </p:sp>
      <p:pic>
        <p:nvPicPr>
          <p:cNvPr id="5" name="Picture 4" descr="monkey-see-1.jpg"/>
          <p:cNvPicPr>
            <a:picLocks noChangeAspect="1"/>
          </p:cNvPicPr>
          <p:nvPr/>
        </p:nvPicPr>
        <p:blipFill>
          <a:blip r:embed="rId2"/>
          <a:stretch>
            <a:fillRect/>
          </a:stretch>
        </p:blipFill>
        <p:spPr>
          <a:xfrm>
            <a:off x="4861543" y="841525"/>
            <a:ext cx="3826768" cy="26138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8250-D8DF-D571-67AD-8BD3463F525B}"/>
              </a:ext>
            </a:extLst>
          </p:cNvPr>
          <p:cNvSpPr>
            <a:spLocks noGrp="1"/>
          </p:cNvSpPr>
          <p:nvPr>
            <p:ph type="title"/>
          </p:nvPr>
        </p:nvSpPr>
        <p:spPr/>
        <p:txBody>
          <a:bodyPr>
            <a:normAutofit fontScale="90000"/>
          </a:bodyPr>
          <a:lstStyle/>
          <a:p>
            <a:pPr algn="l"/>
            <a:r>
              <a:rPr lang="en-GB" b="1" dirty="0">
                <a:solidFill>
                  <a:schemeClr val="accent1">
                    <a:lumMod val="50000"/>
                  </a:schemeClr>
                </a:solidFill>
              </a:rPr>
              <a:t>Some advice from someone </a:t>
            </a:r>
            <a:br>
              <a:rPr lang="en-GB" b="1" dirty="0">
                <a:solidFill>
                  <a:schemeClr val="accent1">
                    <a:lumMod val="50000"/>
                  </a:schemeClr>
                </a:solidFill>
              </a:rPr>
            </a:br>
            <a:r>
              <a:rPr lang="en-GB" b="1" dirty="0">
                <a:solidFill>
                  <a:schemeClr val="accent1">
                    <a:lumMod val="50000"/>
                  </a:schemeClr>
                </a:solidFill>
              </a:rPr>
              <a:t>who knows </a:t>
            </a:r>
            <a:r>
              <a:rPr lang="en-GB" b="1" dirty="0" err="1">
                <a:solidFill>
                  <a:schemeClr val="accent1">
                    <a:lumMod val="50000"/>
                  </a:schemeClr>
                </a:solidFill>
              </a:rPr>
              <a:t>ctd</a:t>
            </a:r>
            <a:r>
              <a:rPr lang="en-GB" b="1" dirty="0">
                <a:solidFill>
                  <a:schemeClr val="accent1">
                    <a:lumMod val="50000"/>
                  </a:schemeClr>
                </a:solidFill>
              </a:rPr>
              <a:t>.</a:t>
            </a:r>
            <a:endParaRPr lang="en-GB" dirty="0"/>
          </a:p>
        </p:txBody>
      </p:sp>
      <p:sp>
        <p:nvSpPr>
          <p:cNvPr id="3" name="Content Placeholder 2">
            <a:extLst>
              <a:ext uri="{FF2B5EF4-FFF2-40B4-BE49-F238E27FC236}">
                <a16:creationId xmlns:a16="http://schemas.microsoft.com/office/drawing/2014/main" id="{3AA1B104-48CC-19A2-2571-217B3FB7DE85}"/>
              </a:ext>
            </a:extLst>
          </p:cNvPr>
          <p:cNvSpPr>
            <a:spLocks noGrp="1"/>
          </p:cNvSpPr>
          <p:nvPr>
            <p:ph idx="1"/>
          </p:nvPr>
        </p:nvSpPr>
        <p:spPr>
          <a:xfrm>
            <a:off x="395536" y="1268760"/>
            <a:ext cx="8229600" cy="4569371"/>
          </a:xfrm>
        </p:spPr>
        <p:txBody>
          <a:bodyPr>
            <a:normAutofit lnSpcReduction="10000"/>
          </a:bodyPr>
          <a:lstStyle/>
          <a:p>
            <a:pPr marL="0" indent="0">
              <a:buNone/>
            </a:pPr>
            <a:endParaRPr lang="en-GB" sz="2400" dirty="0"/>
          </a:p>
          <a:p>
            <a:r>
              <a:rPr lang="en-GB" sz="2000" dirty="0"/>
              <a:t>Life is a gift, live it. </a:t>
            </a:r>
          </a:p>
          <a:p>
            <a:endParaRPr lang="en-GB" sz="2000" dirty="0"/>
          </a:p>
          <a:p>
            <a:r>
              <a:rPr lang="en-GB" sz="2000" dirty="0"/>
              <a:t>Your children are loaned to you, only for a short while, do the best you can. </a:t>
            </a:r>
          </a:p>
          <a:p>
            <a:endParaRPr lang="en-GB" sz="2000" dirty="0"/>
          </a:p>
          <a:p>
            <a:r>
              <a:rPr lang="en-GB" sz="2000" dirty="0"/>
              <a:t>You and your child will become the expert in their condition.</a:t>
            </a:r>
          </a:p>
          <a:p>
            <a:endParaRPr lang="en-GB" sz="2000" dirty="0"/>
          </a:p>
          <a:p>
            <a:r>
              <a:rPr lang="en-GB" sz="2000" dirty="0"/>
              <a:t>Don’t be aggressive, be assertive, there is a difference. </a:t>
            </a:r>
          </a:p>
          <a:p>
            <a:endParaRPr lang="en-GB" sz="2000" dirty="0"/>
          </a:p>
          <a:p>
            <a:r>
              <a:rPr lang="en-GB" sz="2000" dirty="0"/>
              <a:t>You don’t want people’s sympathy but rather their empathy. </a:t>
            </a:r>
          </a:p>
          <a:p>
            <a:pPr marL="0" indent="0">
              <a:buNone/>
            </a:pPr>
            <a:endParaRPr lang="en-GB" sz="2000" dirty="0"/>
          </a:p>
          <a:p>
            <a:r>
              <a:rPr lang="en-GB" sz="2000" dirty="0"/>
              <a:t>Be an agent for change.</a:t>
            </a:r>
          </a:p>
          <a:p>
            <a:endParaRPr lang="en-GB" sz="2000" dirty="0"/>
          </a:p>
          <a:p>
            <a:pPr marL="0" indent="0">
              <a:buNone/>
            </a:pPr>
            <a:endParaRPr lang="en-GB" dirty="0"/>
          </a:p>
        </p:txBody>
      </p:sp>
      <p:sp>
        <p:nvSpPr>
          <p:cNvPr id="4" name="Slide Number Placeholder 3">
            <a:extLst>
              <a:ext uri="{FF2B5EF4-FFF2-40B4-BE49-F238E27FC236}">
                <a16:creationId xmlns:a16="http://schemas.microsoft.com/office/drawing/2014/main" id="{E42E7C73-283E-FB2F-27DC-D6C69F5C5DA5}"/>
              </a:ext>
            </a:extLst>
          </p:cNvPr>
          <p:cNvSpPr>
            <a:spLocks noGrp="1"/>
          </p:cNvSpPr>
          <p:nvPr>
            <p:ph type="sldNum" sz="quarter" idx="12"/>
          </p:nvPr>
        </p:nvSpPr>
        <p:spPr/>
        <p:txBody>
          <a:bodyPr/>
          <a:lstStyle/>
          <a:p>
            <a:fld id="{76470B1C-76C0-4B93-BBE6-1155A4C202AE}" type="slidenum">
              <a:rPr lang="en-GB" smtClean="0"/>
              <a:pPr/>
              <a:t>17</a:t>
            </a:fld>
            <a:endParaRPr lang="en-GB" dirty="0"/>
          </a:p>
        </p:txBody>
      </p:sp>
    </p:spTree>
    <p:extLst>
      <p:ext uri="{BB962C8B-B14F-4D97-AF65-F5344CB8AC3E}">
        <p14:creationId xmlns:p14="http://schemas.microsoft.com/office/powerpoint/2010/main" val="178304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b="1" dirty="0">
                <a:solidFill>
                  <a:schemeClr val="accent1">
                    <a:lumMod val="50000"/>
                  </a:schemeClr>
                </a:solidFill>
              </a:rPr>
              <a:t>Hopes, aspirations and the future </a:t>
            </a:r>
          </a:p>
        </p:txBody>
      </p:sp>
      <p:sp>
        <p:nvSpPr>
          <p:cNvPr id="3" name="Content Placeholder 2"/>
          <p:cNvSpPr>
            <a:spLocks noGrp="1"/>
          </p:cNvSpPr>
          <p:nvPr>
            <p:ph idx="1"/>
          </p:nvPr>
        </p:nvSpPr>
        <p:spPr/>
        <p:txBody>
          <a:bodyPr>
            <a:normAutofit/>
          </a:bodyPr>
          <a:lstStyle/>
          <a:p>
            <a:pPr marL="0" indent="0">
              <a:buNone/>
            </a:pPr>
            <a:r>
              <a:rPr lang="en-GB" sz="2400" b="1" dirty="0"/>
              <a:t>Short-term aspirations: </a:t>
            </a:r>
          </a:p>
          <a:p>
            <a:pPr marL="0" indent="0">
              <a:buNone/>
            </a:pPr>
            <a:endParaRPr lang="en-GB" sz="2400" b="1" dirty="0"/>
          </a:p>
          <a:p>
            <a:r>
              <a:rPr lang="en-GB" sz="2400" dirty="0"/>
              <a:t>To continue being an uncle to my nephews Zackary, Harrison and my niece Piper.</a:t>
            </a:r>
          </a:p>
          <a:p>
            <a:pPr marL="0" indent="0">
              <a:buNone/>
            </a:pPr>
            <a:endParaRPr lang="en-GB" sz="2400" dirty="0"/>
          </a:p>
          <a:p>
            <a:r>
              <a:rPr lang="en-GB" sz="2400" dirty="0"/>
              <a:t>To continue being an advocate and a role model for differently abled people.</a:t>
            </a:r>
          </a:p>
          <a:p>
            <a:pPr marL="0" indent="0">
              <a:buNone/>
            </a:pPr>
            <a:endParaRPr lang="en-GB" sz="2400" dirty="0"/>
          </a:p>
          <a:p>
            <a:r>
              <a:rPr lang="en-GB" sz="2400" dirty="0"/>
              <a:t>To have a positive impact on the life of disabled people by being an agent for change.</a:t>
            </a:r>
          </a:p>
          <a:p>
            <a:endParaRPr lang="en-GB" sz="1800"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9DB8-8C91-825A-27D9-E65A976A76E0}"/>
              </a:ext>
            </a:extLst>
          </p:cNvPr>
          <p:cNvSpPr>
            <a:spLocks noGrp="1"/>
          </p:cNvSpPr>
          <p:nvPr>
            <p:ph type="title"/>
          </p:nvPr>
        </p:nvSpPr>
        <p:spPr>
          <a:xfrm>
            <a:off x="326919" y="136525"/>
            <a:ext cx="8229600" cy="1143000"/>
          </a:xfrm>
        </p:spPr>
        <p:txBody>
          <a:bodyPr>
            <a:normAutofit fontScale="90000"/>
          </a:bodyPr>
          <a:lstStyle/>
          <a:p>
            <a:pPr algn="l"/>
            <a:r>
              <a:rPr lang="en-GB" b="1" dirty="0">
                <a:solidFill>
                  <a:schemeClr val="accent1">
                    <a:lumMod val="50000"/>
                  </a:schemeClr>
                </a:solidFill>
              </a:rPr>
              <a:t>Hopes, aspirations and </a:t>
            </a:r>
            <a:br>
              <a:rPr lang="en-GB" b="1" dirty="0">
                <a:solidFill>
                  <a:schemeClr val="accent1">
                    <a:lumMod val="50000"/>
                  </a:schemeClr>
                </a:solidFill>
              </a:rPr>
            </a:br>
            <a:r>
              <a:rPr lang="en-GB" b="1" dirty="0">
                <a:solidFill>
                  <a:schemeClr val="accent1">
                    <a:lumMod val="50000"/>
                  </a:schemeClr>
                </a:solidFill>
              </a:rPr>
              <a:t>the future  </a:t>
            </a:r>
            <a:r>
              <a:rPr lang="en-GB" b="1" dirty="0" err="1">
                <a:solidFill>
                  <a:schemeClr val="accent1">
                    <a:lumMod val="50000"/>
                  </a:schemeClr>
                </a:solidFill>
              </a:rPr>
              <a:t>ctd</a:t>
            </a:r>
            <a:r>
              <a:rPr lang="en-GB" b="1" dirty="0">
                <a:solidFill>
                  <a:schemeClr val="accent1">
                    <a:lumMod val="50000"/>
                  </a:schemeClr>
                </a:solidFill>
              </a:rPr>
              <a:t>.</a:t>
            </a:r>
            <a:endParaRPr lang="en-GB" dirty="0"/>
          </a:p>
        </p:txBody>
      </p:sp>
      <p:sp>
        <p:nvSpPr>
          <p:cNvPr id="3" name="Content Placeholder 2">
            <a:extLst>
              <a:ext uri="{FF2B5EF4-FFF2-40B4-BE49-F238E27FC236}">
                <a16:creationId xmlns:a16="http://schemas.microsoft.com/office/drawing/2014/main" id="{E438DEEB-8C71-314A-6A84-25CC895DCB13}"/>
              </a:ext>
            </a:extLst>
          </p:cNvPr>
          <p:cNvSpPr>
            <a:spLocks noGrp="1"/>
          </p:cNvSpPr>
          <p:nvPr>
            <p:ph idx="1"/>
          </p:nvPr>
        </p:nvSpPr>
        <p:spPr>
          <a:xfrm>
            <a:off x="246349" y="1439862"/>
            <a:ext cx="5482952" cy="4525963"/>
          </a:xfrm>
        </p:spPr>
        <p:txBody>
          <a:bodyPr>
            <a:normAutofit/>
          </a:bodyPr>
          <a:lstStyle/>
          <a:p>
            <a:pPr marL="0" indent="0">
              <a:buNone/>
            </a:pPr>
            <a:r>
              <a:rPr lang="en-GB" sz="2000" b="1" dirty="0"/>
              <a:t>Long-term aspirations: </a:t>
            </a:r>
          </a:p>
          <a:p>
            <a:pPr marL="0" indent="0">
              <a:buNone/>
            </a:pPr>
            <a:endParaRPr lang="en-GB" sz="2000" b="1" dirty="0"/>
          </a:p>
          <a:p>
            <a:r>
              <a:rPr lang="en-GB" sz="1600" dirty="0"/>
              <a:t>To become an ordained Minister within the Baptist Church, possibly a chaplain within healthcare or education. </a:t>
            </a:r>
          </a:p>
          <a:p>
            <a:pPr marL="0" indent="0">
              <a:buNone/>
            </a:pPr>
            <a:endParaRPr lang="en-GB" sz="1600" dirty="0"/>
          </a:p>
          <a:p>
            <a:r>
              <a:rPr lang="en-GB" sz="1600" dirty="0"/>
              <a:t>In January 2022, something happened that I thought was never possible, I met Helen and despite the complexities of the relationship we make it work. I love her to bits and we help and support each other, it’s more than I could have ever dreamed of. </a:t>
            </a:r>
          </a:p>
          <a:p>
            <a:pPr marL="0" indent="0">
              <a:buNone/>
            </a:pPr>
            <a:endParaRPr lang="en-GB" sz="1600" dirty="0"/>
          </a:p>
          <a:p>
            <a:pPr marL="0" indent="0">
              <a:buNone/>
            </a:pPr>
            <a:endParaRPr lang="en-GB" sz="1600" dirty="0"/>
          </a:p>
          <a:p>
            <a:endParaRPr lang="en-GB" dirty="0"/>
          </a:p>
        </p:txBody>
      </p:sp>
      <p:sp>
        <p:nvSpPr>
          <p:cNvPr id="4" name="Slide Number Placeholder 3">
            <a:extLst>
              <a:ext uri="{FF2B5EF4-FFF2-40B4-BE49-F238E27FC236}">
                <a16:creationId xmlns:a16="http://schemas.microsoft.com/office/drawing/2014/main" id="{26C5F392-E86B-B2EA-E41C-8DAB03D572D7}"/>
              </a:ext>
            </a:extLst>
          </p:cNvPr>
          <p:cNvSpPr>
            <a:spLocks noGrp="1"/>
          </p:cNvSpPr>
          <p:nvPr>
            <p:ph type="sldNum" sz="quarter" idx="12"/>
          </p:nvPr>
        </p:nvSpPr>
        <p:spPr/>
        <p:txBody>
          <a:bodyPr/>
          <a:lstStyle/>
          <a:p>
            <a:fld id="{76470B1C-76C0-4B93-BBE6-1155A4C202AE}" type="slidenum">
              <a:rPr lang="en-GB" smtClean="0"/>
              <a:pPr/>
              <a:t>19</a:t>
            </a:fld>
            <a:endParaRPr lang="en-GB" dirty="0"/>
          </a:p>
        </p:txBody>
      </p:sp>
      <p:pic>
        <p:nvPicPr>
          <p:cNvPr id="6" name="Picture 5" descr="A picture containing building, outdoor, ground, sidewalk&#10;&#10;Description automatically generated">
            <a:extLst>
              <a:ext uri="{FF2B5EF4-FFF2-40B4-BE49-F238E27FC236}">
                <a16:creationId xmlns:a16="http://schemas.microsoft.com/office/drawing/2014/main" id="{4336E61D-DA1F-DFB2-EE4E-CA326167B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125" y="165850"/>
            <a:ext cx="3084601" cy="6388819"/>
          </a:xfrm>
          <a:prstGeom prst="rect">
            <a:avLst/>
          </a:prstGeom>
        </p:spPr>
      </p:pic>
    </p:spTree>
    <p:extLst>
      <p:ext uri="{BB962C8B-B14F-4D97-AF65-F5344CB8AC3E}">
        <p14:creationId xmlns:p14="http://schemas.microsoft.com/office/powerpoint/2010/main" val="319019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a:bodyPr>
          <a:lstStyle/>
          <a:p>
            <a:pPr algn="l"/>
            <a:r>
              <a:rPr lang="en-GB" b="1" dirty="0">
                <a:solidFill>
                  <a:schemeClr val="tx2">
                    <a:lumMod val="75000"/>
                  </a:schemeClr>
                </a:solidFill>
              </a:rPr>
              <a:t>Presentation Overview </a:t>
            </a:r>
          </a:p>
        </p:txBody>
      </p:sp>
      <p:sp>
        <p:nvSpPr>
          <p:cNvPr id="3" name="Content Placeholder 2"/>
          <p:cNvSpPr>
            <a:spLocks noGrp="1"/>
          </p:cNvSpPr>
          <p:nvPr>
            <p:ph idx="1"/>
          </p:nvPr>
        </p:nvSpPr>
        <p:spPr>
          <a:xfrm>
            <a:off x="428596" y="1214422"/>
            <a:ext cx="8143932" cy="5143536"/>
          </a:xfrm>
        </p:spPr>
        <p:txBody>
          <a:bodyPr>
            <a:normAutofit fontScale="92500" lnSpcReduction="10000"/>
          </a:bodyPr>
          <a:lstStyle/>
          <a:p>
            <a:pPr>
              <a:buNone/>
            </a:pPr>
            <a:r>
              <a:rPr lang="en-GB" sz="2000" b="1" dirty="0"/>
              <a:t>In this presentation, we will explore the following: </a:t>
            </a:r>
          </a:p>
          <a:p>
            <a:pPr>
              <a:buNone/>
            </a:pPr>
            <a:endParaRPr lang="en-GB" sz="2000" dirty="0"/>
          </a:p>
          <a:p>
            <a:r>
              <a:rPr lang="en-GB" sz="2000" dirty="0"/>
              <a:t>Who am I?</a:t>
            </a:r>
          </a:p>
          <a:p>
            <a:r>
              <a:rPr lang="en-GB" sz="2000" dirty="0"/>
              <a:t>Why am I here? </a:t>
            </a:r>
          </a:p>
          <a:p>
            <a:pPr>
              <a:buNone/>
            </a:pPr>
            <a:endParaRPr lang="en-GB" sz="2000" dirty="0"/>
          </a:p>
          <a:p>
            <a:r>
              <a:rPr lang="en-GB" sz="2000" dirty="0"/>
              <a:t>My journey</a:t>
            </a:r>
          </a:p>
          <a:p>
            <a:pPr>
              <a:buNone/>
            </a:pPr>
            <a:r>
              <a:rPr lang="en-GB" sz="2000" dirty="0"/>
              <a:t>	- </a:t>
            </a:r>
            <a:r>
              <a:rPr lang="en-GB" sz="2000" dirty="0">
                <a:solidFill>
                  <a:schemeClr val="tx2">
                    <a:lumMod val="50000"/>
                  </a:schemeClr>
                </a:solidFill>
              </a:rPr>
              <a:t>Babe</a:t>
            </a:r>
          </a:p>
          <a:p>
            <a:pPr>
              <a:buNone/>
            </a:pPr>
            <a:r>
              <a:rPr lang="en-GB" sz="2000" dirty="0">
                <a:solidFill>
                  <a:schemeClr val="tx2">
                    <a:lumMod val="50000"/>
                  </a:schemeClr>
                </a:solidFill>
              </a:rPr>
              <a:t>	- Boy </a:t>
            </a:r>
          </a:p>
          <a:p>
            <a:pPr>
              <a:buNone/>
            </a:pPr>
            <a:r>
              <a:rPr lang="en-GB" sz="2000" dirty="0">
                <a:solidFill>
                  <a:schemeClr val="tx2">
                    <a:lumMod val="50000"/>
                  </a:schemeClr>
                </a:solidFill>
              </a:rPr>
              <a:t>	- Man</a:t>
            </a:r>
          </a:p>
          <a:p>
            <a:pPr>
              <a:buNone/>
            </a:pPr>
            <a:endParaRPr lang="en-GB" sz="2000" dirty="0"/>
          </a:p>
          <a:p>
            <a:r>
              <a:rPr lang="en-GB" sz="2000" dirty="0"/>
              <a:t>The good, the bad and the ugly </a:t>
            </a:r>
          </a:p>
          <a:p>
            <a:r>
              <a:rPr lang="en-GB" sz="2000" dirty="0"/>
              <a:t>Some advice from someone who knows </a:t>
            </a:r>
          </a:p>
          <a:p>
            <a:r>
              <a:rPr lang="en-GB" sz="2000" dirty="0"/>
              <a:t>Hopes, aspirations and the future</a:t>
            </a:r>
          </a:p>
          <a:p>
            <a:r>
              <a:rPr lang="en-GB" sz="2000" dirty="0"/>
              <a:t>My brother the young carer</a:t>
            </a:r>
          </a:p>
          <a:p>
            <a:r>
              <a:rPr lang="en-GB" sz="2000" dirty="0"/>
              <a:t>Conclusions </a:t>
            </a:r>
          </a:p>
          <a:p>
            <a:r>
              <a:rPr lang="en-GB" sz="2000" dirty="0"/>
              <a:t>Summary</a:t>
            </a:r>
          </a:p>
          <a:p>
            <a:endParaRPr lang="en-GB" sz="2000" dirty="0"/>
          </a:p>
          <a:p>
            <a:endParaRPr lang="en-GB" sz="2000" dirty="0"/>
          </a:p>
          <a:p>
            <a:pPr>
              <a:buNone/>
            </a:pPr>
            <a:endParaRPr lang="en-GB" sz="2000" dirty="0"/>
          </a:p>
          <a:p>
            <a:pPr>
              <a:buNone/>
            </a:pPr>
            <a:endParaRPr lang="en-GB" sz="1400"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EDFF-B0AA-3618-86F0-DA4B96872997}"/>
              </a:ext>
            </a:extLst>
          </p:cNvPr>
          <p:cNvSpPr>
            <a:spLocks noGrp="1"/>
          </p:cNvSpPr>
          <p:nvPr>
            <p:ph type="title"/>
          </p:nvPr>
        </p:nvSpPr>
        <p:spPr/>
        <p:txBody>
          <a:bodyPr/>
          <a:lstStyle/>
          <a:p>
            <a:r>
              <a:rPr lang="en-GB" b="1" dirty="0">
                <a:solidFill>
                  <a:srgbClr val="002060"/>
                </a:solidFill>
              </a:rPr>
              <a:t>My brother the young carer</a:t>
            </a:r>
          </a:p>
        </p:txBody>
      </p:sp>
      <p:sp>
        <p:nvSpPr>
          <p:cNvPr id="3" name="Content Placeholder 2">
            <a:extLst>
              <a:ext uri="{FF2B5EF4-FFF2-40B4-BE49-F238E27FC236}">
                <a16:creationId xmlns:a16="http://schemas.microsoft.com/office/drawing/2014/main" id="{8414C676-FB19-57BA-3F3D-456437F07B25}"/>
              </a:ext>
            </a:extLst>
          </p:cNvPr>
          <p:cNvSpPr>
            <a:spLocks noGrp="1"/>
          </p:cNvSpPr>
          <p:nvPr>
            <p:ph idx="1"/>
          </p:nvPr>
        </p:nvSpPr>
        <p:spPr>
          <a:xfrm>
            <a:off x="457200" y="1417638"/>
            <a:ext cx="8229600" cy="4525963"/>
          </a:xfrm>
        </p:spPr>
        <p:txBody>
          <a:bodyPr>
            <a:normAutofit/>
          </a:bodyPr>
          <a:lstStyle/>
          <a:p>
            <a:r>
              <a:rPr lang="en-GB" sz="1800" dirty="0"/>
              <a:t>As I mentioned earlier, I’m a twin so my disability didn’t just impact me and Mum. It had a substantial impact on my brother. </a:t>
            </a:r>
          </a:p>
          <a:p>
            <a:pPr marL="0" indent="0">
              <a:buNone/>
            </a:pPr>
            <a:endParaRPr lang="en-GB" sz="1800" dirty="0"/>
          </a:p>
          <a:p>
            <a:r>
              <a:rPr lang="en-GB" sz="1800" dirty="0"/>
              <a:t>We didn’t know it at the time but he was what would be termed today a young carer. </a:t>
            </a:r>
          </a:p>
          <a:p>
            <a:pPr marL="0" indent="0">
              <a:buNone/>
            </a:pPr>
            <a:endParaRPr lang="en-GB" sz="1800" dirty="0"/>
          </a:p>
          <a:p>
            <a:r>
              <a:rPr lang="en-GB" sz="1800" dirty="0"/>
              <a:t>A young carer </a:t>
            </a:r>
            <a:r>
              <a:rPr lang="en-GB" sz="1800" i="1" dirty="0"/>
              <a:t>is “…</a:t>
            </a:r>
            <a:r>
              <a:rPr lang="en-GB" sz="1800" b="0" i="1" dirty="0">
                <a:effectLst/>
              </a:rPr>
              <a:t> someone aged 25 and under who cares for a friend or family member who, due to illness, disability, a mental health problem or an addiction, cannot cope without their support.” (Carers.org, 2023)</a:t>
            </a:r>
          </a:p>
          <a:p>
            <a:pPr marL="0" indent="0">
              <a:buNone/>
            </a:pPr>
            <a:endParaRPr lang="en-GB" sz="1800" b="0" i="1" dirty="0">
              <a:effectLst/>
            </a:endParaRPr>
          </a:p>
          <a:p>
            <a:r>
              <a:rPr lang="en-GB" sz="1800" dirty="0"/>
              <a:t>Young carers were not really talked about when I was growing up and not really publicised as much. Today, as some of you may know that’s not the case, there is a lot more support available. </a:t>
            </a:r>
          </a:p>
          <a:p>
            <a:endParaRPr lang="en-GB" sz="1800" dirty="0"/>
          </a:p>
          <a:p>
            <a:pPr marL="0" indent="0">
              <a:buNone/>
            </a:pPr>
            <a:endParaRPr lang="en-GB" dirty="0"/>
          </a:p>
        </p:txBody>
      </p:sp>
      <p:sp>
        <p:nvSpPr>
          <p:cNvPr id="4" name="Slide Number Placeholder 3">
            <a:extLst>
              <a:ext uri="{FF2B5EF4-FFF2-40B4-BE49-F238E27FC236}">
                <a16:creationId xmlns:a16="http://schemas.microsoft.com/office/drawing/2014/main" id="{EA8480C2-7BA4-4140-ECC5-C8CABE1ECA9A}"/>
              </a:ext>
            </a:extLst>
          </p:cNvPr>
          <p:cNvSpPr>
            <a:spLocks noGrp="1"/>
          </p:cNvSpPr>
          <p:nvPr>
            <p:ph type="sldNum" sz="quarter" idx="12"/>
          </p:nvPr>
        </p:nvSpPr>
        <p:spPr/>
        <p:txBody>
          <a:bodyPr/>
          <a:lstStyle/>
          <a:p>
            <a:fld id="{76470B1C-76C0-4B93-BBE6-1155A4C202AE}" type="slidenum">
              <a:rPr lang="en-GB" smtClean="0"/>
              <a:pPr/>
              <a:t>20</a:t>
            </a:fld>
            <a:endParaRPr lang="en-GB" dirty="0"/>
          </a:p>
        </p:txBody>
      </p:sp>
    </p:spTree>
    <p:extLst>
      <p:ext uri="{BB962C8B-B14F-4D97-AF65-F5344CB8AC3E}">
        <p14:creationId xmlns:p14="http://schemas.microsoft.com/office/powerpoint/2010/main" val="141749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A140-481B-970E-EAC3-5D866F26329D}"/>
              </a:ext>
            </a:extLst>
          </p:cNvPr>
          <p:cNvSpPr>
            <a:spLocks noGrp="1"/>
          </p:cNvSpPr>
          <p:nvPr>
            <p:ph type="title"/>
          </p:nvPr>
        </p:nvSpPr>
        <p:spPr/>
        <p:txBody>
          <a:bodyPr/>
          <a:lstStyle/>
          <a:p>
            <a:r>
              <a:rPr lang="en-GB" b="1" dirty="0">
                <a:solidFill>
                  <a:srgbClr val="002060"/>
                </a:solidFill>
              </a:rPr>
              <a:t>My brother the young carer </a:t>
            </a:r>
            <a:r>
              <a:rPr lang="en-GB" b="1" dirty="0" err="1">
                <a:solidFill>
                  <a:srgbClr val="002060"/>
                </a:solidFill>
              </a:rPr>
              <a:t>ctd</a:t>
            </a:r>
            <a:r>
              <a:rPr lang="en-GB" b="1" dirty="0">
                <a:solidFill>
                  <a:srgbClr val="002060"/>
                </a:solidFill>
              </a:rPr>
              <a:t>.</a:t>
            </a:r>
            <a:endParaRPr lang="en-GB" dirty="0"/>
          </a:p>
        </p:txBody>
      </p:sp>
      <p:sp>
        <p:nvSpPr>
          <p:cNvPr id="3" name="Content Placeholder 2">
            <a:extLst>
              <a:ext uri="{FF2B5EF4-FFF2-40B4-BE49-F238E27FC236}">
                <a16:creationId xmlns:a16="http://schemas.microsoft.com/office/drawing/2014/main" id="{93232035-17AF-61F2-0569-439022434245}"/>
              </a:ext>
            </a:extLst>
          </p:cNvPr>
          <p:cNvSpPr>
            <a:spLocks noGrp="1"/>
          </p:cNvSpPr>
          <p:nvPr>
            <p:ph idx="1"/>
          </p:nvPr>
        </p:nvSpPr>
        <p:spPr>
          <a:xfrm>
            <a:off x="528496" y="1305998"/>
            <a:ext cx="8158304" cy="4173379"/>
          </a:xfrm>
        </p:spPr>
        <p:txBody>
          <a:bodyPr>
            <a:normAutofit fontScale="92500" lnSpcReduction="20000"/>
          </a:bodyPr>
          <a:lstStyle/>
          <a:p>
            <a:r>
              <a:rPr lang="en-GB" sz="1600" dirty="0"/>
              <a:t>If your child has siblings or you know somebody who is a young carer, I would advise you to contact Barking and Dagenham Young Carers Service.</a:t>
            </a:r>
          </a:p>
          <a:p>
            <a:endParaRPr lang="en-GB" sz="1600" dirty="0"/>
          </a:p>
          <a:p>
            <a:r>
              <a:rPr lang="en-GB" sz="1600" dirty="0"/>
              <a:t>They can be contacted using the following information:</a:t>
            </a:r>
          </a:p>
          <a:p>
            <a:pPr marL="0" indent="0">
              <a:buNone/>
            </a:pPr>
            <a:r>
              <a:rPr lang="en-GB" sz="1600" dirty="0"/>
              <a:t>	Telephone: </a:t>
            </a:r>
            <a:r>
              <a:rPr lang="en-GB" sz="1600" i="0" dirty="0">
                <a:effectLst/>
              </a:rPr>
              <a:t>020 8593 4422</a:t>
            </a:r>
          </a:p>
          <a:p>
            <a:pPr marL="0" indent="0">
              <a:buNone/>
            </a:pPr>
            <a:r>
              <a:rPr lang="en-GB" sz="1600" dirty="0"/>
              <a:t>	E-mail: </a:t>
            </a:r>
            <a:r>
              <a:rPr lang="en-GB" sz="1600" dirty="0">
                <a:hlinkClick r:id="rId2"/>
              </a:rPr>
              <a:t>carers@carerscentre.org.uk</a:t>
            </a:r>
            <a:r>
              <a:rPr lang="en-GB" sz="1600" dirty="0"/>
              <a:t> </a:t>
            </a:r>
          </a:p>
          <a:p>
            <a:pPr marL="0" indent="0">
              <a:buNone/>
            </a:pPr>
            <a:r>
              <a:rPr lang="en-GB" sz="1600" dirty="0"/>
              <a:t>	Website: </a:t>
            </a:r>
            <a:r>
              <a:rPr lang="en-GB" sz="1600" dirty="0">
                <a:hlinkClick r:id="rId3"/>
              </a:rPr>
              <a:t>http://www.youngcarerscentre.org.uk/</a:t>
            </a:r>
            <a:endParaRPr lang="en-GB" sz="1600" dirty="0"/>
          </a:p>
          <a:p>
            <a:pPr marL="0" indent="0">
              <a:buNone/>
            </a:pPr>
            <a:endParaRPr lang="en-GB" sz="1600" dirty="0"/>
          </a:p>
          <a:p>
            <a:r>
              <a:rPr lang="en-GB" sz="1600" dirty="0"/>
              <a:t>You can self refer, you just complete a simple form on their website then someone will get back to you as soon as possible.</a:t>
            </a:r>
          </a:p>
          <a:p>
            <a:pPr marL="0" indent="0">
              <a:buNone/>
            </a:pPr>
            <a:endParaRPr lang="en-GB" sz="1600" dirty="0"/>
          </a:p>
          <a:p>
            <a:r>
              <a:rPr lang="en-GB" sz="1600" dirty="0"/>
              <a:t>Young carers offers the opportunity for a young person to take a break from their caring responsibilities. </a:t>
            </a:r>
          </a:p>
          <a:p>
            <a:pPr marL="0" indent="0">
              <a:buNone/>
            </a:pPr>
            <a:endParaRPr lang="en-GB" sz="1600" dirty="0"/>
          </a:p>
          <a:p>
            <a:r>
              <a:rPr lang="en-GB" sz="1600" dirty="0"/>
              <a:t>They do a wide range of activities, including, arts and crafts, trips out, residential holidays to name but a few. </a:t>
            </a:r>
          </a:p>
          <a:p>
            <a:pPr marL="0" indent="0">
              <a:buNone/>
            </a:pPr>
            <a:endParaRPr lang="en-GB" sz="1600" dirty="0"/>
          </a:p>
          <a:p>
            <a:r>
              <a:rPr lang="en-GB" sz="1600" dirty="0"/>
              <a:t>We didn’t recognise the impact that my disability had on my brother, but young carers helps young people to recognise what they are and take care of themselves as well as who they care for. </a:t>
            </a:r>
          </a:p>
          <a:p>
            <a:endParaRPr lang="en-GB" sz="1600" dirty="0"/>
          </a:p>
        </p:txBody>
      </p:sp>
      <p:sp>
        <p:nvSpPr>
          <p:cNvPr id="4" name="Slide Number Placeholder 3">
            <a:extLst>
              <a:ext uri="{FF2B5EF4-FFF2-40B4-BE49-F238E27FC236}">
                <a16:creationId xmlns:a16="http://schemas.microsoft.com/office/drawing/2014/main" id="{10E866C4-14D5-C6B7-1A5D-B677D9D88030}"/>
              </a:ext>
            </a:extLst>
          </p:cNvPr>
          <p:cNvSpPr>
            <a:spLocks noGrp="1"/>
          </p:cNvSpPr>
          <p:nvPr>
            <p:ph type="sldNum" sz="quarter" idx="12"/>
          </p:nvPr>
        </p:nvSpPr>
        <p:spPr/>
        <p:txBody>
          <a:bodyPr/>
          <a:lstStyle/>
          <a:p>
            <a:fld id="{76470B1C-76C0-4B93-BBE6-1155A4C202AE}" type="slidenum">
              <a:rPr lang="en-GB" smtClean="0"/>
              <a:pPr/>
              <a:t>21</a:t>
            </a:fld>
            <a:endParaRPr lang="en-GB" dirty="0"/>
          </a:p>
        </p:txBody>
      </p:sp>
      <p:pic>
        <p:nvPicPr>
          <p:cNvPr id="8" name="Picture 7">
            <a:extLst>
              <a:ext uri="{FF2B5EF4-FFF2-40B4-BE49-F238E27FC236}">
                <a16:creationId xmlns:a16="http://schemas.microsoft.com/office/drawing/2014/main" id="{6571F291-43DA-0E3E-276C-B8AC0CEB0FD3}"/>
              </a:ext>
            </a:extLst>
          </p:cNvPr>
          <p:cNvPicPr>
            <a:picLocks noChangeAspect="1"/>
          </p:cNvPicPr>
          <p:nvPr/>
        </p:nvPicPr>
        <p:blipFill>
          <a:blip r:embed="rId4"/>
          <a:stretch>
            <a:fillRect/>
          </a:stretch>
        </p:blipFill>
        <p:spPr>
          <a:xfrm>
            <a:off x="4067944" y="5590034"/>
            <a:ext cx="2897166" cy="948878"/>
          </a:xfrm>
          <a:prstGeom prst="rect">
            <a:avLst/>
          </a:prstGeom>
        </p:spPr>
      </p:pic>
      <p:pic>
        <p:nvPicPr>
          <p:cNvPr id="10" name="Picture 9" descr="Company name&#10;&#10;Description automatically generated with low confidence">
            <a:extLst>
              <a:ext uri="{FF2B5EF4-FFF2-40B4-BE49-F238E27FC236}">
                <a16:creationId xmlns:a16="http://schemas.microsoft.com/office/drawing/2014/main" id="{9968FB2F-6572-4FF8-ACB2-47BD83B96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5470128"/>
            <a:ext cx="1800200" cy="1179441"/>
          </a:xfrm>
          <a:prstGeom prst="rect">
            <a:avLst/>
          </a:prstGeom>
        </p:spPr>
      </p:pic>
    </p:spTree>
    <p:extLst>
      <p:ext uri="{BB962C8B-B14F-4D97-AF65-F5344CB8AC3E}">
        <p14:creationId xmlns:p14="http://schemas.microsoft.com/office/powerpoint/2010/main" val="1890979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Conclusions</a:t>
            </a:r>
          </a:p>
        </p:txBody>
      </p:sp>
      <p:sp>
        <p:nvSpPr>
          <p:cNvPr id="3" name="Content Placeholder 2"/>
          <p:cNvSpPr>
            <a:spLocks noGrp="1"/>
          </p:cNvSpPr>
          <p:nvPr>
            <p:ph idx="1"/>
          </p:nvPr>
        </p:nvSpPr>
        <p:spPr>
          <a:xfrm>
            <a:off x="500034" y="1285860"/>
            <a:ext cx="8229600" cy="4614882"/>
          </a:xfrm>
        </p:spPr>
        <p:txBody>
          <a:bodyPr>
            <a:normAutofit fontScale="77500" lnSpcReduction="20000"/>
          </a:bodyPr>
          <a:lstStyle/>
          <a:p>
            <a:r>
              <a:rPr lang="en-GB" sz="1800" dirty="0"/>
              <a:t>My Mum has been the driving force behind the man I am today. </a:t>
            </a:r>
          </a:p>
          <a:p>
            <a:pPr>
              <a:buNone/>
            </a:pPr>
            <a:endParaRPr lang="en-GB" sz="1800" dirty="0"/>
          </a:p>
          <a:p>
            <a:r>
              <a:rPr lang="en-GB" sz="1800" dirty="0"/>
              <a:t>My family have provided love and support. </a:t>
            </a:r>
          </a:p>
          <a:p>
            <a:pPr>
              <a:buNone/>
            </a:pPr>
            <a:endParaRPr lang="en-GB" sz="1800" dirty="0"/>
          </a:p>
          <a:p>
            <a:r>
              <a:rPr lang="en-GB" sz="1800" dirty="0"/>
              <a:t>My Mum is the best advocate I know.</a:t>
            </a:r>
          </a:p>
          <a:p>
            <a:pPr marL="0" indent="0">
              <a:buNone/>
            </a:pPr>
            <a:endParaRPr lang="en-GB" sz="1800" dirty="0"/>
          </a:p>
          <a:p>
            <a:r>
              <a:rPr lang="en-GB" sz="1800" dirty="0"/>
              <a:t>My brother was a young carer who needed support.</a:t>
            </a:r>
          </a:p>
          <a:p>
            <a:pPr>
              <a:buNone/>
            </a:pPr>
            <a:endParaRPr lang="en-GB" sz="1800" dirty="0"/>
          </a:p>
          <a:p>
            <a:r>
              <a:rPr lang="en-GB" sz="1800" dirty="0"/>
              <a:t>Life as a disabled person is not easy or pleasant at times, but it can be done, so don’t give up. </a:t>
            </a:r>
          </a:p>
          <a:p>
            <a:pPr>
              <a:buNone/>
            </a:pPr>
            <a:endParaRPr lang="en-GB" sz="1800" dirty="0"/>
          </a:p>
          <a:p>
            <a:r>
              <a:rPr lang="en-GB" sz="1800" dirty="0"/>
              <a:t>It’s important to build effective relationships with services.</a:t>
            </a:r>
          </a:p>
          <a:p>
            <a:pPr>
              <a:buNone/>
            </a:pPr>
            <a:endParaRPr lang="en-GB" sz="1800" dirty="0"/>
          </a:p>
          <a:p>
            <a:r>
              <a:rPr lang="en-GB" sz="1800" dirty="0"/>
              <a:t>People won’t listen if you’re aggressive; they might listen if you’re assertive. Remember there’s more than one way to skin a cat. </a:t>
            </a:r>
          </a:p>
          <a:p>
            <a:pPr>
              <a:buNone/>
            </a:pPr>
            <a:endParaRPr lang="en-GB" sz="1800" dirty="0"/>
          </a:p>
          <a:p>
            <a:r>
              <a:rPr lang="en-GB" sz="1800" dirty="0"/>
              <a:t>Life is what you make it. As a parent of a disabled child you will make hard choices, make sure they are the right ones, not just for you but for your child as well.</a:t>
            </a:r>
          </a:p>
          <a:p>
            <a:pPr>
              <a:buNone/>
            </a:pPr>
            <a:endParaRPr lang="en-GB" sz="1800" dirty="0"/>
          </a:p>
          <a:p>
            <a:r>
              <a:rPr lang="en-GB" sz="1800" dirty="0"/>
              <a:t>This was my journey, please remember journeys are very personal and no one journey can ever be the same, but I hope by sharing my journey you’ll see some common threads and it will give you some inspiration. </a:t>
            </a:r>
          </a:p>
          <a:p>
            <a:pPr marL="0" indent="0">
              <a:buNone/>
            </a:pPr>
            <a:r>
              <a:rPr lang="en-GB" sz="1800" dirty="0"/>
              <a:t> </a:t>
            </a:r>
          </a:p>
        </p:txBody>
      </p:sp>
      <p:sp>
        <p:nvSpPr>
          <p:cNvPr id="4" name="Slide Number Placeholder 3"/>
          <p:cNvSpPr>
            <a:spLocks noGrp="1"/>
          </p:cNvSpPr>
          <p:nvPr>
            <p:ph type="sldNum" sz="quarter" idx="12"/>
          </p:nvPr>
        </p:nvSpPr>
        <p:spPr/>
        <p:txBody>
          <a:bodyPr/>
          <a:lstStyle/>
          <a:p>
            <a:fld id="{76470B1C-76C0-4B93-BBE6-1155A4C202AE}" type="slidenum">
              <a:rPr lang="en-GB" smtClean="0"/>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accent1">
                    <a:lumMod val="50000"/>
                  </a:schemeClr>
                </a:solidFill>
              </a:rPr>
              <a:t>Summary</a:t>
            </a:r>
          </a:p>
        </p:txBody>
      </p:sp>
      <p:sp>
        <p:nvSpPr>
          <p:cNvPr id="3" name="Content Placeholder 2"/>
          <p:cNvSpPr>
            <a:spLocks noGrp="1"/>
          </p:cNvSpPr>
          <p:nvPr>
            <p:ph idx="1"/>
          </p:nvPr>
        </p:nvSpPr>
        <p:spPr>
          <a:xfrm>
            <a:off x="457200" y="1600200"/>
            <a:ext cx="8229600" cy="4400567"/>
          </a:xfrm>
        </p:spPr>
        <p:txBody>
          <a:bodyPr>
            <a:normAutofit/>
          </a:bodyPr>
          <a:lstStyle/>
          <a:p>
            <a:pPr marL="0" indent="0">
              <a:buNone/>
            </a:pPr>
            <a:r>
              <a:rPr lang="en-GB" sz="1800" b="1" dirty="0"/>
              <a:t>So in this presentation, we have looked at: </a:t>
            </a:r>
          </a:p>
          <a:p>
            <a:pPr marL="0" indent="0">
              <a:buNone/>
            </a:pPr>
            <a:endParaRPr lang="en-GB" sz="1800" b="1" dirty="0"/>
          </a:p>
          <a:p>
            <a:r>
              <a:rPr lang="en-GB" sz="1800" dirty="0"/>
              <a:t>My journey</a:t>
            </a:r>
          </a:p>
          <a:p>
            <a:pPr>
              <a:buNone/>
            </a:pPr>
            <a:r>
              <a:rPr lang="en-GB" sz="1800" dirty="0"/>
              <a:t>	- </a:t>
            </a:r>
            <a:r>
              <a:rPr lang="en-GB" sz="1800" dirty="0">
                <a:solidFill>
                  <a:schemeClr val="tx2">
                    <a:lumMod val="50000"/>
                  </a:schemeClr>
                </a:solidFill>
              </a:rPr>
              <a:t>Babe</a:t>
            </a:r>
          </a:p>
          <a:p>
            <a:pPr>
              <a:buNone/>
            </a:pPr>
            <a:r>
              <a:rPr lang="en-GB" sz="1800" dirty="0">
                <a:solidFill>
                  <a:schemeClr val="tx2">
                    <a:lumMod val="50000"/>
                  </a:schemeClr>
                </a:solidFill>
              </a:rPr>
              <a:t>	- Boy </a:t>
            </a:r>
          </a:p>
          <a:p>
            <a:pPr>
              <a:buNone/>
            </a:pPr>
            <a:r>
              <a:rPr lang="en-GB" sz="1800" dirty="0">
                <a:solidFill>
                  <a:schemeClr val="tx2">
                    <a:lumMod val="50000"/>
                  </a:schemeClr>
                </a:solidFill>
              </a:rPr>
              <a:t>	- Man</a:t>
            </a:r>
          </a:p>
          <a:p>
            <a:pPr>
              <a:buNone/>
            </a:pPr>
            <a:endParaRPr lang="en-GB" sz="1800" dirty="0"/>
          </a:p>
          <a:p>
            <a:r>
              <a:rPr lang="en-GB" sz="1800" dirty="0"/>
              <a:t>The good, the bad and the ugly </a:t>
            </a:r>
          </a:p>
          <a:p>
            <a:r>
              <a:rPr lang="en-GB" sz="1800" dirty="0"/>
              <a:t>Some advice from someone who knows </a:t>
            </a:r>
          </a:p>
          <a:p>
            <a:r>
              <a:rPr lang="en-GB" sz="1800" dirty="0"/>
              <a:t>Hopes, aspirations and the future</a:t>
            </a:r>
          </a:p>
          <a:p>
            <a:r>
              <a:rPr lang="en-GB" sz="1800" dirty="0"/>
              <a:t>My brother the young carer</a:t>
            </a:r>
          </a:p>
          <a:p>
            <a:r>
              <a:rPr lang="en-GB" sz="1800" dirty="0"/>
              <a:t>Conclusions</a:t>
            </a:r>
          </a:p>
          <a:p>
            <a:pPr marL="0" indent="0">
              <a:buNone/>
            </a:pPr>
            <a:endParaRPr lang="en-GB" sz="1800" b="1"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23</a:t>
            </a:fld>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2570629"/>
          </a:xfrm>
        </p:spPr>
        <p:txBody>
          <a:bodyPr>
            <a:noAutofit/>
          </a:bodyPr>
          <a:lstStyle/>
          <a:p>
            <a:pPr marL="0" indent="0" algn="ctr">
              <a:buNone/>
            </a:pPr>
            <a:r>
              <a:rPr lang="en-GB" b="1" dirty="0">
                <a:solidFill>
                  <a:schemeClr val="tx2">
                    <a:lumMod val="75000"/>
                  </a:schemeClr>
                </a:solidFill>
              </a:rPr>
              <a:t>Thank you for listening.</a:t>
            </a:r>
          </a:p>
          <a:p>
            <a:pPr marL="0" indent="0" algn="ctr">
              <a:buNone/>
            </a:pPr>
            <a:r>
              <a:rPr lang="en-GB" b="1" dirty="0">
                <a:solidFill>
                  <a:schemeClr val="tx2">
                    <a:lumMod val="75000"/>
                  </a:schemeClr>
                </a:solidFill>
              </a:rPr>
              <a:t>Please feel free to ask me anything you like, I’m fairly open and I don’t offend easily </a:t>
            </a:r>
          </a:p>
        </p:txBody>
      </p:sp>
      <p:pic>
        <p:nvPicPr>
          <p:cNvPr id="6146" name="Picture 2" descr="C:\Users\scottw\AppData\Local\Microsoft\Windows\Temporary Internet Files\Content.IE5\Q21H5ZAR\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598866"/>
            <a:ext cx="2802615" cy="35735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6470B1C-76C0-4B93-BBE6-1155A4C202AE}" type="slidenum">
              <a:rPr lang="en-GB" smtClean="0"/>
              <a:pPr/>
              <a:t>24</a:t>
            </a:fld>
            <a:endParaRPr lang="en-GB" dirty="0"/>
          </a:p>
        </p:txBody>
      </p:sp>
    </p:spTree>
    <p:extLst>
      <p:ext uri="{BB962C8B-B14F-4D97-AF65-F5344CB8AC3E}">
        <p14:creationId xmlns:p14="http://schemas.microsoft.com/office/powerpoint/2010/main" val="2714199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tx2">
                    <a:lumMod val="75000"/>
                  </a:schemeClr>
                </a:solidFill>
              </a:rPr>
              <a:t>References</a:t>
            </a:r>
          </a:p>
        </p:txBody>
      </p:sp>
      <p:sp>
        <p:nvSpPr>
          <p:cNvPr id="3" name="Content Placeholder 2"/>
          <p:cNvSpPr>
            <a:spLocks noGrp="1"/>
          </p:cNvSpPr>
          <p:nvPr>
            <p:ph idx="1"/>
          </p:nvPr>
        </p:nvSpPr>
        <p:spPr>
          <a:xfrm>
            <a:off x="457200" y="1340768"/>
            <a:ext cx="8229600" cy="4829196"/>
          </a:xfrm>
        </p:spPr>
        <p:txBody>
          <a:bodyPr>
            <a:normAutofit lnSpcReduction="10000"/>
          </a:bodyPr>
          <a:lstStyle/>
          <a:p>
            <a:r>
              <a:rPr lang="en-GB" sz="1500" dirty="0"/>
              <a:t>Barking and Dagenham Carers (logo) [online] available from &lt;</a:t>
            </a:r>
            <a:r>
              <a:rPr lang="en-GB" sz="1500" dirty="0">
                <a:hlinkClick r:id="rId2"/>
              </a:rPr>
              <a:t>Barking &amp; Dagenham | Young Carers (youngcarerscentre.org.uk)</a:t>
            </a:r>
            <a:r>
              <a:rPr lang="en-GB" sz="1500" dirty="0"/>
              <a:t>&gt; [21 February 2023] </a:t>
            </a:r>
          </a:p>
          <a:p>
            <a:pPr marL="0" indent="0">
              <a:buNone/>
            </a:pPr>
            <a:endParaRPr lang="en-GB" sz="1500" dirty="0"/>
          </a:p>
          <a:p>
            <a:r>
              <a:rPr lang="en-GB" sz="1500" dirty="0"/>
              <a:t>Carers.org ‘About Young Carers’ Carers Trust [online] available from &lt;</a:t>
            </a:r>
            <a:r>
              <a:rPr lang="en-GB" sz="1500" dirty="0">
                <a:hlinkClick r:id="rId3"/>
              </a:rPr>
              <a:t>About Us - Caring as a Young Carer | Carers Trust</a:t>
            </a:r>
            <a:r>
              <a:rPr lang="en-GB" sz="1500" dirty="0"/>
              <a:t> [20 February 2023] </a:t>
            </a:r>
          </a:p>
          <a:p>
            <a:endParaRPr lang="en-GB" sz="1500" dirty="0"/>
          </a:p>
          <a:p>
            <a:endParaRPr lang="en-GB" sz="1500" dirty="0"/>
          </a:p>
          <a:p>
            <a:r>
              <a:rPr lang="en-GB" sz="1500" dirty="0"/>
              <a:t>Christies Care logo [online] available from  &lt;</a:t>
            </a:r>
            <a:r>
              <a:rPr lang="en-GB" sz="1500" dirty="0">
                <a:hlinkClick r:id="rId4"/>
              </a:rPr>
              <a:t>Rated OUTSTANDING by the CQC | Live-in Home Care around the UK (christiescare.com) </a:t>
            </a:r>
            <a:r>
              <a:rPr lang="en-GB" sz="1500" dirty="0"/>
              <a:t>&gt;[17 February 2023] </a:t>
            </a:r>
          </a:p>
          <a:p>
            <a:endParaRPr lang="en-GB" sz="1500" dirty="0"/>
          </a:p>
          <a:p>
            <a:r>
              <a:rPr lang="en-GB" sz="1500" dirty="0"/>
              <a:t>Coventry University logo [online] available from &lt;</a:t>
            </a:r>
            <a:r>
              <a:rPr lang="en-GB" sz="1500" dirty="0">
                <a:hlinkClick r:id="rId5"/>
              </a:rPr>
              <a:t>http://www.coventry.ac.uk/Global/Smarter%20Households/Coventry%20University%20Logo.JPG</a:t>
            </a:r>
            <a:r>
              <a:rPr lang="en-GB" sz="1500" dirty="0"/>
              <a:t> &gt;  [29January 2016] </a:t>
            </a:r>
          </a:p>
          <a:p>
            <a:pPr>
              <a:buNone/>
            </a:pPr>
            <a:endParaRPr lang="en-GB" sz="1500" dirty="0"/>
          </a:p>
          <a:p>
            <a:r>
              <a:rPr lang="en-GB" sz="1500" dirty="0"/>
              <a:t>Department for work and Pensions logo [online] available from &lt;</a:t>
            </a:r>
            <a:r>
              <a:rPr lang="en-GB" sz="1500" dirty="0">
                <a:hlinkClick r:id="rId6"/>
              </a:rPr>
              <a:t>Department for Work and Pensions - GOV.UK (www.gov.uk)</a:t>
            </a:r>
            <a:r>
              <a:rPr lang="en-GB" sz="1500" dirty="0"/>
              <a:t>&gt;   [ 17 February 2023] </a:t>
            </a:r>
          </a:p>
          <a:p>
            <a:pPr>
              <a:buNone/>
            </a:pPr>
            <a:endParaRPr lang="en-GB" sz="1500" dirty="0"/>
          </a:p>
          <a:p>
            <a:r>
              <a:rPr lang="en-GB" sz="1500" dirty="0"/>
              <a:t>London Borough of Barking and Dagenham logo [online] available from  &lt;</a:t>
            </a:r>
            <a:r>
              <a:rPr lang="en-GB" sz="1500" dirty="0">
                <a:hlinkClick r:id="rId7"/>
              </a:rPr>
              <a:t>Welcome to Barking and Dagenham | London Borough of Barking and Dagenham (lbbd.gov.uk)</a:t>
            </a:r>
            <a:r>
              <a:rPr lang="en-GB" sz="1500" dirty="0"/>
              <a:t>&gt;[17 February 2023]</a:t>
            </a:r>
          </a:p>
          <a:p>
            <a:endParaRPr lang="en-GB" sz="1500" dirty="0"/>
          </a:p>
          <a:p>
            <a:endParaRPr lang="en-GB" sz="1500" dirty="0"/>
          </a:p>
          <a:p>
            <a:endParaRPr lang="en-GB" sz="1800" dirty="0"/>
          </a:p>
          <a:p>
            <a:endParaRPr lang="en-GB" sz="1800"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18B-37ED-5ACE-F33C-4F1B423EE515}"/>
              </a:ext>
            </a:extLst>
          </p:cNvPr>
          <p:cNvSpPr>
            <a:spLocks noGrp="1"/>
          </p:cNvSpPr>
          <p:nvPr>
            <p:ph type="title"/>
          </p:nvPr>
        </p:nvSpPr>
        <p:spPr/>
        <p:txBody>
          <a:bodyPr/>
          <a:lstStyle/>
          <a:p>
            <a:pPr algn="l"/>
            <a:r>
              <a:rPr lang="en-GB" b="1" dirty="0">
                <a:solidFill>
                  <a:srgbClr val="002060"/>
                </a:solidFill>
              </a:rPr>
              <a:t>References </a:t>
            </a:r>
            <a:r>
              <a:rPr lang="en-GB" b="1" dirty="0" err="1">
                <a:solidFill>
                  <a:srgbClr val="002060"/>
                </a:solidFill>
              </a:rPr>
              <a:t>ctd</a:t>
            </a:r>
            <a:r>
              <a:rPr lang="en-GB" b="1" dirty="0">
                <a:solidFill>
                  <a:srgbClr val="002060"/>
                </a:solidFill>
              </a:rPr>
              <a:t>.</a:t>
            </a:r>
          </a:p>
        </p:txBody>
      </p:sp>
      <p:sp>
        <p:nvSpPr>
          <p:cNvPr id="3" name="Content Placeholder 2">
            <a:extLst>
              <a:ext uri="{FF2B5EF4-FFF2-40B4-BE49-F238E27FC236}">
                <a16:creationId xmlns:a16="http://schemas.microsoft.com/office/drawing/2014/main" id="{ED59A6E4-BCE8-2290-E117-FC4D9FD33A62}"/>
              </a:ext>
            </a:extLst>
          </p:cNvPr>
          <p:cNvSpPr>
            <a:spLocks noGrp="1"/>
          </p:cNvSpPr>
          <p:nvPr>
            <p:ph idx="1"/>
          </p:nvPr>
        </p:nvSpPr>
        <p:spPr>
          <a:xfrm>
            <a:off x="457200" y="1417638"/>
            <a:ext cx="8229600" cy="4525963"/>
          </a:xfrm>
        </p:spPr>
        <p:txBody>
          <a:bodyPr>
            <a:noAutofit/>
          </a:bodyPr>
          <a:lstStyle/>
          <a:p>
            <a:pPr marL="0" indent="0">
              <a:buNone/>
            </a:pPr>
            <a:r>
              <a:rPr lang="en-GB" sz="1500" dirty="0"/>
              <a:t>Monkey image [online] available from &lt; </a:t>
            </a:r>
            <a:r>
              <a:rPr lang="en-GB" sz="1500" dirty="0">
                <a:hlinkClick r:id="rId2"/>
              </a:rPr>
              <a:t>http://advisoranalyst.com/glablog/wp-content/uploads/2016/01/monkey-see-1.jpg</a:t>
            </a:r>
            <a:r>
              <a:rPr lang="en-GB" sz="1500" dirty="0"/>
              <a:t>&gt; [29 January 2016] </a:t>
            </a:r>
          </a:p>
          <a:p>
            <a:endParaRPr lang="en-GB" sz="1500" dirty="0"/>
          </a:p>
          <a:p>
            <a:pPr marL="0" indent="0">
              <a:buNone/>
            </a:pPr>
            <a:r>
              <a:rPr lang="en-GB" sz="1500" dirty="0"/>
              <a:t>NHS Logo [online] available from &lt;</a:t>
            </a:r>
            <a:r>
              <a:rPr lang="en-GB" sz="1500" dirty="0">
                <a:hlinkClick r:id="rId3"/>
              </a:rPr>
              <a:t>About NHS login - NHS (www.nhs.uk)</a:t>
            </a:r>
            <a:r>
              <a:rPr lang="en-GB" sz="1500" dirty="0"/>
              <a:t>&gt;  [17 February 2023]</a:t>
            </a:r>
          </a:p>
          <a:p>
            <a:pPr marL="0" indent="0">
              <a:buNone/>
            </a:pPr>
            <a:endParaRPr lang="en-GB" sz="1500" dirty="0"/>
          </a:p>
          <a:p>
            <a:pPr marL="0" indent="0">
              <a:buNone/>
            </a:pPr>
            <a:r>
              <a:rPr lang="en-GB" sz="1500" dirty="0"/>
              <a:t>Neutral emoticon [online] available from &lt;</a:t>
            </a:r>
            <a:r>
              <a:rPr lang="en-GB" sz="1500" dirty="0">
                <a:hlinkClick r:id="rId4"/>
              </a:rPr>
              <a:t>https://pixabay.com/static/uploads/photo/2012/04/05/01/03/emoticon-25505_960_720.png</a:t>
            </a:r>
            <a:r>
              <a:rPr lang="en-GB" sz="1500" dirty="0"/>
              <a:t>&gt; [29 January 2016] </a:t>
            </a:r>
          </a:p>
          <a:p>
            <a:pPr>
              <a:buNone/>
            </a:pPr>
            <a:endParaRPr lang="en-GB" sz="1500" dirty="0"/>
          </a:p>
          <a:p>
            <a:pPr marL="0" indent="0">
              <a:buNone/>
            </a:pPr>
            <a:r>
              <a:rPr lang="en-GB" sz="1500" dirty="0"/>
              <a:t>Sad emoticon [online] available from &lt;</a:t>
            </a:r>
            <a:r>
              <a:rPr lang="en-GB" sz="1500" dirty="0">
                <a:hlinkClick r:id="rId5"/>
              </a:rPr>
              <a:t>http://previews.123rf.com/images/yayayoy/yayayoy1103/yayayoy110300002/8950362-Sad-emoticon-Stock-Vector-sad-face-smiley.jpg</a:t>
            </a:r>
            <a:r>
              <a:rPr lang="en-GB" sz="1500" dirty="0"/>
              <a:t>&gt; [29 January 2016] </a:t>
            </a:r>
          </a:p>
          <a:p>
            <a:pPr>
              <a:buNone/>
            </a:pPr>
            <a:endParaRPr lang="en-GB" sz="1500" dirty="0"/>
          </a:p>
          <a:p>
            <a:pPr marL="0" indent="0">
              <a:buNone/>
            </a:pPr>
            <a:r>
              <a:rPr lang="en-GB" sz="1500" dirty="0"/>
              <a:t>Smiley emoticon [online] available from &lt; </a:t>
            </a:r>
            <a:r>
              <a:rPr lang="en-GB" sz="1500" dirty="0">
                <a:hlinkClick r:id="rId6"/>
              </a:rPr>
              <a:t>http://3.bp.blogspot.com/-Di5r-ZaVWXM/U5VGVq_PuDI/AAAAAAAAIBs/2fW-tgbxnx0/s1600/happy-smiley.png</a:t>
            </a:r>
            <a:r>
              <a:rPr lang="en-GB" sz="1500" dirty="0"/>
              <a:t>&gt; [29 January 2016] </a:t>
            </a:r>
          </a:p>
          <a:p>
            <a:pPr marL="0" indent="0">
              <a:buNone/>
            </a:pPr>
            <a:endParaRPr lang="en-GB" sz="1500" dirty="0"/>
          </a:p>
          <a:p>
            <a:pPr marL="0" indent="0">
              <a:buNone/>
            </a:pPr>
            <a:r>
              <a:rPr lang="en-GB" sz="1500" dirty="0"/>
              <a:t>Young Carers (logo) [online] available from &lt;</a:t>
            </a:r>
            <a:r>
              <a:rPr lang="en-GB" sz="1500" dirty="0">
                <a:hlinkClick r:id="rId7"/>
              </a:rPr>
              <a:t>Barking &amp; Dagenham | Young Carers (youngcarerscentre.org.uk)</a:t>
            </a:r>
            <a:r>
              <a:rPr lang="en-GB" sz="1500" dirty="0"/>
              <a:t>&gt; [21 February 2023] </a:t>
            </a:r>
          </a:p>
        </p:txBody>
      </p:sp>
      <p:sp>
        <p:nvSpPr>
          <p:cNvPr id="4" name="Slide Number Placeholder 3">
            <a:extLst>
              <a:ext uri="{FF2B5EF4-FFF2-40B4-BE49-F238E27FC236}">
                <a16:creationId xmlns:a16="http://schemas.microsoft.com/office/drawing/2014/main" id="{AA6FF2C0-5D70-FB4B-932C-C8CACCA45D3A}"/>
              </a:ext>
            </a:extLst>
          </p:cNvPr>
          <p:cNvSpPr>
            <a:spLocks noGrp="1"/>
          </p:cNvSpPr>
          <p:nvPr>
            <p:ph type="sldNum" sz="quarter" idx="12"/>
          </p:nvPr>
        </p:nvSpPr>
        <p:spPr/>
        <p:txBody>
          <a:bodyPr/>
          <a:lstStyle/>
          <a:p>
            <a:fld id="{76470B1C-76C0-4B93-BBE6-1155A4C202AE}" type="slidenum">
              <a:rPr lang="en-GB" smtClean="0"/>
              <a:pPr/>
              <a:t>26</a:t>
            </a:fld>
            <a:endParaRPr lang="en-GB" dirty="0"/>
          </a:p>
        </p:txBody>
      </p:sp>
    </p:spTree>
    <p:extLst>
      <p:ext uri="{BB962C8B-B14F-4D97-AF65-F5344CB8AC3E}">
        <p14:creationId xmlns:p14="http://schemas.microsoft.com/office/powerpoint/2010/main" val="79383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tx2">
                    <a:lumMod val="75000"/>
                  </a:schemeClr>
                </a:solidFill>
              </a:rPr>
              <a:t>Who am I? </a:t>
            </a:r>
          </a:p>
        </p:txBody>
      </p:sp>
      <p:sp>
        <p:nvSpPr>
          <p:cNvPr id="3" name="Content Placeholder 2"/>
          <p:cNvSpPr>
            <a:spLocks noGrp="1"/>
          </p:cNvSpPr>
          <p:nvPr>
            <p:ph idx="1"/>
          </p:nvPr>
        </p:nvSpPr>
        <p:spPr>
          <a:xfrm>
            <a:off x="428596" y="1285860"/>
            <a:ext cx="8258204" cy="4303380"/>
          </a:xfrm>
        </p:spPr>
        <p:txBody>
          <a:bodyPr>
            <a:normAutofit lnSpcReduction="10000"/>
          </a:bodyPr>
          <a:lstStyle/>
          <a:p>
            <a:r>
              <a:rPr lang="en-GB" sz="2400" dirty="0"/>
              <a:t>I’m Wesley or as many of you may know me, “Sharon’s son”.</a:t>
            </a:r>
          </a:p>
          <a:p>
            <a:pPr marL="0" indent="0">
              <a:buNone/>
            </a:pPr>
            <a:endParaRPr lang="en-GB" sz="2400" dirty="0"/>
          </a:p>
          <a:p>
            <a:r>
              <a:rPr lang="en-GB" sz="2400" dirty="0"/>
              <a:t>I’m 38 years old. </a:t>
            </a:r>
          </a:p>
          <a:p>
            <a:pPr marL="0" indent="0">
              <a:buNone/>
            </a:pPr>
            <a:endParaRPr lang="en-GB" sz="2400" dirty="0"/>
          </a:p>
          <a:p>
            <a:r>
              <a:rPr lang="en-GB" sz="2400" dirty="0"/>
              <a:t>Since birth I have been blessed with the perspective of somebody that has a severe disability (Spastic Quadriplegic Cerebral Palsy).</a:t>
            </a:r>
          </a:p>
          <a:p>
            <a:pPr marL="0" indent="0">
              <a:buNone/>
            </a:pPr>
            <a:endParaRPr lang="en-GB" sz="2400" dirty="0"/>
          </a:p>
          <a:p>
            <a:r>
              <a:rPr lang="en-GB" sz="2400" dirty="0"/>
              <a:t>I have several other conditions (mental health and learning difficulties amongst other things) that are if not entirely, at least in part, caused or exacerbated by my cerebral palsy.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5BA1-F889-92C9-84A3-C5DAB82AE70F}"/>
              </a:ext>
            </a:extLst>
          </p:cNvPr>
          <p:cNvSpPr>
            <a:spLocks noGrp="1"/>
          </p:cNvSpPr>
          <p:nvPr>
            <p:ph type="title"/>
          </p:nvPr>
        </p:nvSpPr>
        <p:spPr/>
        <p:txBody>
          <a:bodyPr/>
          <a:lstStyle/>
          <a:p>
            <a:pPr algn="l"/>
            <a:r>
              <a:rPr lang="en-GB" b="1" dirty="0">
                <a:solidFill>
                  <a:srgbClr val="002060"/>
                </a:solidFill>
              </a:rPr>
              <a:t>Who am I? </a:t>
            </a:r>
            <a:r>
              <a:rPr lang="en-GB" b="1" dirty="0" err="1">
                <a:solidFill>
                  <a:srgbClr val="002060"/>
                </a:solidFill>
              </a:rPr>
              <a:t>ctd</a:t>
            </a:r>
            <a:r>
              <a:rPr lang="en-GB" b="1" dirty="0">
                <a:solidFill>
                  <a:srgbClr val="002060"/>
                </a:solidFill>
              </a:rPr>
              <a:t>….</a:t>
            </a:r>
          </a:p>
        </p:txBody>
      </p:sp>
      <p:sp>
        <p:nvSpPr>
          <p:cNvPr id="3" name="Content Placeholder 2">
            <a:extLst>
              <a:ext uri="{FF2B5EF4-FFF2-40B4-BE49-F238E27FC236}">
                <a16:creationId xmlns:a16="http://schemas.microsoft.com/office/drawing/2014/main" id="{CBEAE9E5-5160-B22C-63EB-16367EB750DE}"/>
              </a:ext>
            </a:extLst>
          </p:cNvPr>
          <p:cNvSpPr>
            <a:spLocks noGrp="1"/>
          </p:cNvSpPr>
          <p:nvPr>
            <p:ph idx="1"/>
          </p:nvPr>
        </p:nvSpPr>
        <p:spPr>
          <a:xfrm>
            <a:off x="323528" y="1417638"/>
            <a:ext cx="8363272" cy="3451522"/>
          </a:xfrm>
        </p:spPr>
        <p:txBody>
          <a:bodyPr>
            <a:normAutofit fontScale="62500" lnSpcReduction="20000"/>
          </a:bodyPr>
          <a:lstStyle/>
          <a:p>
            <a:r>
              <a:rPr lang="en-GB" sz="2600" dirty="0"/>
              <a:t>Despite all of that,  I live a full, active and independent life assisted by lots of lovely people and many organs of the state (local authority (London Borough of Barking &amp; Dagenham (LBBD), National Health Service (NHS), Department of Work and Pensions (DWP), Christies Care and my family among others). I have a comprehensive care package that meets all of my needs, this helps me to live safely and independently in the community in my own 2 bedroom council flat. </a:t>
            </a:r>
          </a:p>
          <a:p>
            <a:pPr marL="0" indent="0">
              <a:buNone/>
            </a:pPr>
            <a:endParaRPr lang="en-GB" sz="2600" dirty="0"/>
          </a:p>
          <a:p>
            <a:r>
              <a:rPr lang="en-GB" sz="2600" dirty="0"/>
              <a:t>My full and active life has led to me completing a PhD  in 2018 which looked at how we can better include people with disabilities in the design and evaluation process.</a:t>
            </a:r>
          </a:p>
          <a:p>
            <a:pPr marL="0" indent="0">
              <a:buNone/>
            </a:pPr>
            <a:endParaRPr lang="en-GB" sz="2600" dirty="0"/>
          </a:p>
          <a:p>
            <a:r>
              <a:rPr lang="en-GB" sz="2600" dirty="0"/>
              <a:t>I also volunteer with many agencies, such as Transport for London (TfL) and the NHS to offer the patient/service user perspective.  I also am a Visiting Researcher at Coventry University, although, sadly, I no longer work with Coventry in terms of explaining the service user perspective, this is something I miss but I do a similar voluntary job with TfL which involves me talking to bus drivers and explaining the difficulties I have when accessing public transport. </a:t>
            </a:r>
          </a:p>
          <a:p>
            <a:endParaRPr lang="en-GB" sz="2800" dirty="0"/>
          </a:p>
        </p:txBody>
      </p:sp>
      <p:sp>
        <p:nvSpPr>
          <p:cNvPr id="4" name="Slide Number Placeholder 3">
            <a:extLst>
              <a:ext uri="{FF2B5EF4-FFF2-40B4-BE49-F238E27FC236}">
                <a16:creationId xmlns:a16="http://schemas.microsoft.com/office/drawing/2014/main" id="{4946D210-2B00-6FB1-02BB-80FD85E3226F}"/>
              </a:ext>
            </a:extLst>
          </p:cNvPr>
          <p:cNvSpPr>
            <a:spLocks noGrp="1"/>
          </p:cNvSpPr>
          <p:nvPr>
            <p:ph type="sldNum" sz="quarter" idx="12"/>
          </p:nvPr>
        </p:nvSpPr>
        <p:spPr/>
        <p:txBody>
          <a:bodyPr/>
          <a:lstStyle/>
          <a:p>
            <a:fld id="{76470B1C-76C0-4B93-BBE6-1155A4C202AE}" type="slidenum">
              <a:rPr lang="en-GB" smtClean="0"/>
              <a:pPr/>
              <a:t>4</a:t>
            </a:fld>
            <a:endParaRPr lang="en-GB" dirty="0"/>
          </a:p>
        </p:txBody>
      </p:sp>
      <p:pic>
        <p:nvPicPr>
          <p:cNvPr id="5" name="Picture 4">
            <a:extLst>
              <a:ext uri="{FF2B5EF4-FFF2-40B4-BE49-F238E27FC236}">
                <a16:creationId xmlns:a16="http://schemas.microsoft.com/office/drawing/2014/main" id="{8E815360-F063-9756-C1F9-74BDB530DD55}"/>
              </a:ext>
            </a:extLst>
          </p:cNvPr>
          <p:cNvPicPr>
            <a:picLocks noChangeAspect="1"/>
          </p:cNvPicPr>
          <p:nvPr/>
        </p:nvPicPr>
        <p:blipFill>
          <a:blip r:embed="rId2"/>
          <a:stretch>
            <a:fillRect/>
          </a:stretch>
        </p:blipFill>
        <p:spPr>
          <a:xfrm>
            <a:off x="569044" y="5028073"/>
            <a:ext cx="1188823" cy="987638"/>
          </a:xfrm>
          <a:prstGeom prst="rect">
            <a:avLst/>
          </a:prstGeom>
        </p:spPr>
      </p:pic>
      <p:pic>
        <p:nvPicPr>
          <p:cNvPr id="6" name="Picture 5">
            <a:extLst>
              <a:ext uri="{FF2B5EF4-FFF2-40B4-BE49-F238E27FC236}">
                <a16:creationId xmlns:a16="http://schemas.microsoft.com/office/drawing/2014/main" id="{61A94B11-04BE-2CA5-D7D7-EA890FF960F5}"/>
              </a:ext>
            </a:extLst>
          </p:cNvPr>
          <p:cNvPicPr>
            <a:picLocks noChangeAspect="1"/>
          </p:cNvPicPr>
          <p:nvPr/>
        </p:nvPicPr>
        <p:blipFill>
          <a:blip r:embed="rId3"/>
          <a:stretch>
            <a:fillRect/>
          </a:stretch>
        </p:blipFill>
        <p:spPr>
          <a:xfrm>
            <a:off x="2145435" y="5387167"/>
            <a:ext cx="1524758" cy="594207"/>
          </a:xfrm>
          <a:prstGeom prst="rect">
            <a:avLst/>
          </a:prstGeom>
        </p:spPr>
      </p:pic>
      <p:pic>
        <p:nvPicPr>
          <p:cNvPr id="7" name="Picture 6">
            <a:extLst>
              <a:ext uri="{FF2B5EF4-FFF2-40B4-BE49-F238E27FC236}">
                <a16:creationId xmlns:a16="http://schemas.microsoft.com/office/drawing/2014/main" id="{79570866-45B7-6DD4-D9C2-5FF9B183F57F}"/>
              </a:ext>
            </a:extLst>
          </p:cNvPr>
          <p:cNvPicPr>
            <a:picLocks noChangeAspect="1"/>
          </p:cNvPicPr>
          <p:nvPr/>
        </p:nvPicPr>
        <p:blipFill>
          <a:blip r:embed="rId4"/>
          <a:stretch>
            <a:fillRect/>
          </a:stretch>
        </p:blipFill>
        <p:spPr>
          <a:xfrm>
            <a:off x="3977506" y="5176632"/>
            <a:ext cx="1280271" cy="804742"/>
          </a:xfrm>
          <a:prstGeom prst="rect">
            <a:avLst/>
          </a:prstGeom>
        </p:spPr>
      </p:pic>
      <p:pic>
        <p:nvPicPr>
          <p:cNvPr id="8" name="Picture 7">
            <a:extLst>
              <a:ext uri="{FF2B5EF4-FFF2-40B4-BE49-F238E27FC236}">
                <a16:creationId xmlns:a16="http://schemas.microsoft.com/office/drawing/2014/main" id="{A5642C78-E0D1-D5D2-9688-D897381BFEFD}"/>
              </a:ext>
            </a:extLst>
          </p:cNvPr>
          <p:cNvPicPr>
            <a:picLocks noChangeAspect="1"/>
          </p:cNvPicPr>
          <p:nvPr/>
        </p:nvPicPr>
        <p:blipFill>
          <a:blip r:embed="rId5"/>
          <a:stretch>
            <a:fillRect/>
          </a:stretch>
        </p:blipFill>
        <p:spPr>
          <a:xfrm>
            <a:off x="5620441" y="4989159"/>
            <a:ext cx="1365622" cy="944962"/>
          </a:xfrm>
          <a:prstGeom prst="rect">
            <a:avLst/>
          </a:prstGeom>
        </p:spPr>
      </p:pic>
      <p:pic>
        <p:nvPicPr>
          <p:cNvPr id="9" name="Picture 8">
            <a:extLst>
              <a:ext uri="{FF2B5EF4-FFF2-40B4-BE49-F238E27FC236}">
                <a16:creationId xmlns:a16="http://schemas.microsoft.com/office/drawing/2014/main" id="{2892D16B-B1E5-3B6E-0498-33B9309C6C03}"/>
              </a:ext>
            </a:extLst>
          </p:cNvPr>
          <p:cNvPicPr>
            <a:picLocks noChangeAspect="1"/>
          </p:cNvPicPr>
          <p:nvPr/>
        </p:nvPicPr>
        <p:blipFill>
          <a:blip r:embed="rId6"/>
          <a:stretch>
            <a:fillRect/>
          </a:stretch>
        </p:blipFill>
        <p:spPr>
          <a:xfrm>
            <a:off x="7302475" y="5028073"/>
            <a:ext cx="1432684" cy="914479"/>
          </a:xfrm>
          <a:prstGeom prst="rect">
            <a:avLst/>
          </a:prstGeom>
        </p:spPr>
      </p:pic>
    </p:spTree>
    <p:extLst>
      <p:ext uri="{BB962C8B-B14F-4D97-AF65-F5344CB8AC3E}">
        <p14:creationId xmlns:p14="http://schemas.microsoft.com/office/powerpoint/2010/main" val="91181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tx2">
                    <a:lumMod val="75000"/>
                  </a:schemeClr>
                </a:solidFill>
              </a:rPr>
              <a:t>Why am I here? </a:t>
            </a:r>
          </a:p>
        </p:txBody>
      </p:sp>
      <p:sp>
        <p:nvSpPr>
          <p:cNvPr id="3" name="Content Placeholder 2"/>
          <p:cNvSpPr>
            <a:spLocks noGrp="1"/>
          </p:cNvSpPr>
          <p:nvPr>
            <p:ph idx="1"/>
          </p:nvPr>
        </p:nvSpPr>
        <p:spPr>
          <a:xfrm>
            <a:off x="457200" y="1428736"/>
            <a:ext cx="8229600" cy="4697427"/>
          </a:xfrm>
        </p:spPr>
        <p:txBody>
          <a:bodyPr>
            <a:normAutofit fontScale="92500" lnSpcReduction="20000"/>
          </a:bodyPr>
          <a:lstStyle/>
          <a:p>
            <a:pPr>
              <a:buNone/>
            </a:pPr>
            <a:r>
              <a:rPr lang="en-GB" sz="2000" dirty="0"/>
              <a:t>	Jaimie thought that it would be nice if I came and talked to you today about my journey through life and how I got to where I am today (an independent young man who has a severe disability, who’s done pretty well for himself). It is hoped that this may inspire you and help you think about your child’s future in a positive light. </a:t>
            </a:r>
          </a:p>
          <a:p>
            <a:pPr>
              <a:buNone/>
            </a:pPr>
            <a:endParaRPr lang="en-GB" sz="2000" dirty="0"/>
          </a:p>
          <a:p>
            <a:pPr>
              <a:buNone/>
            </a:pPr>
            <a:r>
              <a:rPr lang="en-GB" sz="2000" b="1" dirty="0"/>
              <a:t>I will try and share with you: </a:t>
            </a:r>
          </a:p>
          <a:p>
            <a:r>
              <a:rPr lang="en-GB" sz="2000" dirty="0"/>
              <a:t>Some of the highs and lows of my journey.</a:t>
            </a:r>
          </a:p>
          <a:p>
            <a:r>
              <a:rPr lang="en-GB" sz="2000" dirty="0"/>
              <a:t>The important role my Mum played.</a:t>
            </a:r>
          </a:p>
          <a:p>
            <a:r>
              <a:rPr lang="en-GB" sz="2000" dirty="0"/>
              <a:t>The skills I’ve learnt.</a:t>
            </a:r>
          </a:p>
          <a:p>
            <a:r>
              <a:rPr lang="en-GB" sz="2000" dirty="0"/>
              <a:t>The importance of being a self-advocate. </a:t>
            </a:r>
          </a:p>
          <a:p>
            <a:r>
              <a:rPr lang="en-GB" sz="2000" dirty="0"/>
              <a:t>The important/inspirational people I've met on my journey and how they helped me.</a:t>
            </a:r>
          </a:p>
          <a:p>
            <a:r>
              <a:rPr lang="en-GB" sz="2000" dirty="0"/>
              <a:t>What you can learn from me. </a:t>
            </a:r>
          </a:p>
          <a:p>
            <a:r>
              <a:rPr lang="en-GB" sz="2000" dirty="0"/>
              <a:t>Please note, journeys are always very personal things, this is my journey, it will undoubtedly be different from yours and other peoples’ but you may be able to identify some common themes that may relate to yours. </a:t>
            </a:r>
          </a:p>
          <a:p>
            <a:pPr>
              <a:buNone/>
            </a:pPr>
            <a:endParaRPr lang="en-GB" sz="3000" dirty="0"/>
          </a:p>
          <a:p>
            <a:endParaRPr lang="en-GB"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tx2">
                    <a:lumMod val="75000"/>
                  </a:schemeClr>
                </a:solidFill>
              </a:rPr>
              <a:t>My Journey-Babe </a:t>
            </a:r>
          </a:p>
        </p:txBody>
      </p:sp>
      <p:sp>
        <p:nvSpPr>
          <p:cNvPr id="3" name="Content Placeholder 2"/>
          <p:cNvSpPr>
            <a:spLocks noGrp="1"/>
          </p:cNvSpPr>
          <p:nvPr>
            <p:ph idx="1"/>
          </p:nvPr>
        </p:nvSpPr>
        <p:spPr>
          <a:xfrm>
            <a:off x="395536" y="1268760"/>
            <a:ext cx="4747968" cy="5303512"/>
          </a:xfrm>
        </p:spPr>
        <p:txBody>
          <a:bodyPr>
            <a:noAutofit/>
          </a:bodyPr>
          <a:lstStyle/>
          <a:p>
            <a:r>
              <a:rPr lang="en-GB" sz="1800" dirty="0"/>
              <a:t>I was born on the 11</a:t>
            </a:r>
            <a:r>
              <a:rPr lang="en-GB" sz="1800" baseline="30000" dirty="0"/>
              <a:t>th</a:t>
            </a:r>
            <a:r>
              <a:rPr lang="en-GB" sz="1800" dirty="0"/>
              <a:t> June 1984, I was one of two (twins). </a:t>
            </a:r>
          </a:p>
          <a:p>
            <a:pPr>
              <a:buNone/>
            </a:pPr>
            <a:endParaRPr lang="en-GB" sz="1800" dirty="0"/>
          </a:p>
          <a:p>
            <a:r>
              <a:rPr lang="en-GB" sz="1800" dirty="0"/>
              <a:t>We were born 9 weeks premature and I weighed 3lbs 14oz, little more than a bag of sugar. </a:t>
            </a:r>
          </a:p>
          <a:p>
            <a:pPr marL="0" indent="0">
              <a:buNone/>
            </a:pPr>
            <a:endParaRPr lang="en-GB" sz="1800" dirty="0"/>
          </a:p>
          <a:p>
            <a:r>
              <a:rPr lang="en-GB" sz="1800" dirty="0"/>
              <a:t>I wasn't diagnosed with cerebral palsy until I was  6 months old and it’s fair to say it was a struggle for Mum bringing up 2 babies at the same time, let alone one who was severely disabled.</a:t>
            </a:r>
          </a:p>
          <a:p>
            <a:pPr marL="0" indent="0">
              <a:buNone/>
            </a:pPr>
            <a:endParaRPr lang="en-GB" sz="1800" dirty="0"/>
          </a:p>
          <a:p>
            <a:r>
              <a:rPr lang="en-GB" sz="1800" dirty="0"/>
              <a:t>The doctors’ told Mum that the prognosis for me wasn’t good but to be fair they didn’t really know, so they told her to expect the worst. </a:t>
            </a:r>
          </a:p>
          <a:p>
            <a:pPr>
              <a:buNone/>
            </a:pPr>
            <a:endParaRPr lang="en-GB" sz="13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94" y="2214554"/>
            <a:ext cx="3245936" cy="253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76470B1C-76C0-4B93-BBE6-1155A4C202AE}" type="slidenum">
              <a:rPr lang="en-GB" smtClean="0"/>
              <a:pPr/>
              <a:t>6</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tx2">
                    <a:lumMod val="75000"/>
                  </a:schemeClr>
                </a:solidFill>
              </a:rPr>
              <a:t>My Journey-Babe ctd.</a:t>
            </a:r>
            <a:endParaRPr lang="en-GB" dirty="0"/>
          </a:p>
        </p:txBody>
      </p:sp>
      <p:sp>
        <p:nvSpPr>
          <p:cNvPr id="3" name="Content Placeholder 2"/>
          <p:cNvSpPr>
            <a:spLocks noGrp="1"/>
          </p:cNvSpPr>
          <p:nvPr>
            <p:ph idx="1"/>
          </p:nvPr>
        </p:nvSpPr>
        <p:spPr>
          <a:xfrm>
            <a:off x="457200" y="1600201"/>
            <a:ext cx="4471990" cy="4043378"/>
          </a:xfrm>
        </p:spPr>
        <p:txBody>
          <a:bodyPr>
            <a:normAutofit fontScale="92500" lnSpcReduction="20000"/>
          </a:bodyPr>
          <a:lstStyle/>
          <a:p>
            <a:r>
              <a:rPr lang="en-GB" sz="2100" dirty="0"/>
              <a:t>As you may expect, I was quite a sick child with numerous hospital visits and operations. </a:t>
            </a:r>
          </a:p>
          <a:p>
            <a:pPr marL="0" indent="0">
              <a:buNone/>
            </a:pPr>
            <a:endParaRPr lang="en-GB" sz="2100" dirty="0"/>
          </a:p>
          <a:p>
            <a:r>
              <a:rPr lang="en-GB" sz="2100" dirty="0"/>
              <a:t>It was a struggle for Mum to cope with my diagnosis made worse by the fact that my biological father was in the army and so away a lot.</a:t>
            </a:r>
          </a:p>
          <a:p>
            <a:pPr>
              <a:buNone/>
            </a:pPr>
            <a:endParaRPr lang="en-GB" sz="2100" dirty="0"/>
          </a:p>
          <a:p>
            <a:r>
              <a:rPr lang="en-GB" sz="2100" dirty="0"/>
              <a:t>She had  good parents that helped her out. We moved back to Barking and Dagenham after a few months in army quarters and lived with them while we waited to be re-housed, eventually moving into a flat.</a:t>
            </a:r>
          </a:p>
          <a:p>
            <a:endParaRPr lang="en-GB" dirty="0"/>
          </a:p>
        </p:txBody>
      </p:sp>
      <p:sp>
        <p:nvSpPr>
          <p:cNvPr id="4" name="Slide Number Placeholder 3"/>
          <p:cNvSpPr>
            <a:spLocks noGrp="1"/>
          </p:cNvSpPr>
          <p:nvPr>
            <p:ph type="sldNum" sz="quarter" idx="12"/>
          </p:nvPr>
        </p:nvSpPr>
        <p:spPr/>
        <p:txBody>
          <a:bodyPr/>
          <a:lstStyle/>
          <a:p>
            <a:fld id="{76470B1C-76C0-4B93-BBE6-1155A4C202AE}" type="slidenum">
              <a:rPr lang="en-GB" smtClean="0"/>
              <a:pPr/>
              <a:t>7</a:t>
            </a:fld>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198" y="2071678"/>
            <a:ext cx="3397249" cy="26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My Journey- Babe ctd. </a:t>
            </a:r>
          </a:p>
        </p:txBody>
      </p:sp>
      <p:sp>
        <p:nvSpPr>
          <p:cNvPr id="3" name="Content Placeholder 2"/>
          <p:cNvSpPr>
            <a:spLocks noGrp="1"/>
          </p:cNvSpPr>
          <p:nvPr>
            <p:ph idx="1"/>
          </p:nvPr>
        </p:nvSpPr>
        <p:spPr>
          <a:xfrm>
            <a:off x="500034" y="1285860"/>
            <a:ext cx="8229600" cy="4525963"/>
          </a:xfrm>
        </p:spPr>
        <p:txBody>
          <a:bodyPr>
            <a:normAutofit/>
          </a:bodyPr>
          <a:lstStyle/>
          <a:p>
            <a:r>
              <a:rPr lang="en-GB" sz="1800" dirty="0"/>
              <a:t>We had lots on input from services such as Physiotherapy - I learnt to swim at the age of 2. </a:t>
            </a:r>
          </a:p>
          <a:p>
            <a:pPr>
              <a:buNone/>
            </a:pPr>
            <a:endParaRPr lang="en-GB" sz="1800" dirty="0"/>
          </a:p>
          <a:p>
            <a:r>
              <a:rPr lang="en-GB" sz="1800" dirty="0"/>
              <a:t>When it came to nursery, my Mum was ahead of the times. She wanted me to go to a mainstream nursery but I needed to be assessed for my statement of special educational needs (as you know it an Education Healthcare Plan </a:t>
            </a:r>
            <a:r>
              <a:rPr lang="en-GB" sz="1800"/>
              <a:t>or EHCP). </a:t>
            </a:r>
            <a:r>
              <a:rPr lang="en-GB" sz="1800" dirty="0"/>
              <a:t>So, it was agreed that I would do 2 days a week at the nursery in  the local special school (then Faircross) and the other 3 days I would spend at Eastbury day nursery. </a:t>
            </a:r>
          </a:p>
          <a:p>
            <a:pPr>
              <a:buNone/>
            </a:pPr>
            <a:endParaRPr lang="en-GB"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98068"/>
            <a:ext cx="391471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6470B1C-76C0-4B93-BBE6-1155A4C202AE}" type="slidenum">
              <a:rPr lang="en-GB" smtClean="0"/>
              <a:pP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solidFill>
                  <a:schemeClr val="accent1">
                    <a:lumMod val="50000"/>
                  </a:schemeClr>
                </a:solidFill>
              </a:rPr>
              <a:t>My Journey-Boy </a:t>
            </a:r>
          </a:p>
        </p:txBody>
      </p:sp>
      <p:sp>
        <p:nvSpPr>
          <p:cNvPr id="3" name="Content Placeholder 2"/>
          <p:cNvSpPr>
            <a:spLocks noGrp="1"/>
          </p:cNvSpPr>
          <p:nvPr>
            <p:ph idx="1"/>
          </p:nvPr>
        </p:nvSpPr>
        <p:spPr>
          <a:xfrm>
            <a:off x="467544" y="1628800"/>
            <a:ext cx="4834880" cy="4714750"/>
          </a:xfrm>
        </p:spPr>
        <p:txBody>
          <a:bodyPr>
            <a:normAutofit lnSpcReduction="10000"/>
          </a:bodyPr>
          <a:lstStyle/>
          <a:p>
            <a:r>
              <a:rPr lang="en-GB" sz="1800" dirty="0"/>
              <a:t>Eventually, it was decided I would go to a mainstream school with 100% support.</a:t>
            </a:r>
          </a:p>
          <a:p>
            <a:pPr marL="0" indent="0">
              <a:buNone/>
            </a:pPr>
            <a:endParaRPr lang="en-GB" sz="1800" dirty="0"/>
          </a:p>
          <a:p>
            <a:r>
              <a:rPr lang="en-GB" sz="1800" dirty="0"/>
              <a:t>Unfortunetely, the Head Mistress at my first infant school didn’t  promote inclusive practice and I remember the first time I was ever discriminated against when she told my Mum  that because I couldn’t stand up I couldn’t sing in the choir. Needless to say, my Mum didn't take very kindly to that and decided a change of school was needed.</a:t>
            </a:r>
          </a:p>
          <a:p>
            <a:pPr marL="0" indent="0">
              <a:buNone/>
            </a:pPr>
            <a:endParaRPr lang="en-GB" sz="1800" dirty="0"/>
          </a:p>
          <a:p>
            <a:r>
              <a:rPr lang="en-GB" sz="1800" dirty="0"/>
              <a:t>Luckily, by then, I had moved house and would shortly move to Dorothy Barley Primary School. </a:t>
            </a:r>
          </a:p>
          <a:p>
            <a:pPr>
              <a:buNone/>
            </a:pPr>
            <a:r>
              <a:rPr lang="en-GB" sz="20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800"/>
            <a:ext cx="3160092" cy="461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6470B1C-76C0-4B93-BBE6-1155A4C202AE}" type="slidenum">
              <a:rPr lang="en-GB" smtClean="0"/>
              <a:pPr/>
              <a:t>9</a:t>
            </a:fld>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3200</Words>
  <Application>Microsoft Office PowerPoint</Application>
  <PresentationFormat>On-screen Show (4:3)</PresentationFormat>
  <Paragraphs>260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From babe to boy to man: My journey through childhood, and adolescence to an independent adult </vt:lpstr>
      <vt:lpstr>Presentation Overview </vt:lpstr>
      <vt:lpstr>Who am I? </vt:lpstr>
      <vt:lpstr>Who am I? ctd….</vt:lpstr>
      <vt:lpstr>Why am I here? </vt:lpstr>
      <vt:lpstr>My Journey-Babe </vt:lpstr>
      <vt:lpstr>My Journey-Babe ctd.</vt:lpstr>
      <vt:lpstr>My Journey- Babe ctd. </vt:lpstr>
      <vt:lpstr>My Journey-Boy </vt:lpstr>
      <vt:lpstr>My Journey-Boy ctd.</vt:lpstr>
      <vt:lpstr>My Journey-Boy ctd.  </vt:lpstr>
      <vt:lpstr>My Journey-Boy ctd. </vt:lpstr>
      <vt:lpstr>My Journey-Man</vt:lpstr>
      <vt:lpstr>My Journey-Man ctd.</vt:lpstr>
      <vt:lpstr>The good, the bad and the ugly</vt:lpstr>
      <vt:lpstr>Some advice from someone  who knows </vt:lpstr>
      <vt:lpstr>Some advice from someone  who knows ctd.</vt:lpstr>
      <vt:lpstr>Hopes, aspirations and the future </vt:lpstr>
      <vt:lpstr>Hopes, aspirations and  the future  ctd.</vt:lpstr>
      <vt:lpstr>My brother the young carer</vt:lpstr>
      <vt:lpstr>My brother the young carer ctd.</vt:lpstr>
      <vt:lpstr>Conclusions</vt:lpstr>
      <vt:lpstr>Summary</vt:lpstr>
      <vt:lpstr>PowerPoint Presentation</vt:lpstr>
      <vt:lpstr>References</vt:lpstr>
      <vt:lpstr>References ctd.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barbara wilson</cp:lastModifiedBy>
  <cp:revision>157</cp:revision>
  <dcterms:created xsi:type="dcterms:W3CDTF">2016-01-20T11:17:49Z</dcterms:created>
  <dcterms:modified xsi:type="dcterms:W3CDTF">2023-02-28T15:23:38Z</dcterms:modified>
</cp:coreProperties>
</file>