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4"/>
  </p:notesMasterIdLst>
  <p:sldIdLst>
    <p:sldId id="257" r:id="rId3"/>
    <p:sldId id="559" r:id="rId4"/>
    <p:sldId id="262" r:id="rId5"/>
    <p:sldId id="547" r:id="rId6"/>
    <p:sldId id="553" r:id="rId7"/>
    <p:sldId id="299" r:id="rId8"/>
    <p:sldId id="554" r:id="rId9"/>
    <p:sldId id="557" r:id="rId10"/>
    <p:sldId id="300" r:id="rId11"/>
    <p:sldId id="558" r:id="rId12"/>
    <p:sldId id="56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67BC352-F341-49B1-8668-5230CC690879}">
          <p14:sldIdLst>
            <p14:sldId id="257"/>
            <p14:sldId id="559"/>
            <p14:sldId id="262"/>
            <p14:sldId id="547"/>
            <p14:sldId id="553"/>
            <p14:sldId id="299"/>
            <p14:sldId id="554"/>
            <p14:sldId id="557"/>
            <p14:sldId id="300"/>
            <p14:sldId id="558"/>
            <p14:sldId id="56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umbell Tabitha" initials="CT" lastIdx="2" clrIdx="0">
    <p:extLst>
      <p:ext uri="{19B8F6BF-5375-455C-9EA6-DF929625EA0E}">
        <p15:presenceInfo xmlns:p15="http://schemas.microsoft.com/office/powerpoint/2012/main" userId="S::Tabitha.Collumbell@nelft.nhs.uk::1f3ab7cb-b092-4963-ab97-29f8d3ad8cc0" providerId="AD"/>
      </p:ext>
    </p:extLst>
  </p:cmAuthor>
  <p:cmAuthor id="2" name="Brandys Justyna" initials="BJ" lastIdx="1" clrIdx="1">
    <p:extLst>
      <p:ext uri="{19B8F6BF-5375-455C-9EA6-DF929625EA0E}">
        <p15:presenceInfo xmlns:p15="http://schemas.microsoft.com/office/powerpoint/2012/main" userId="S::Justyna.Brandys@nelft.nhs.uk::a498815b-f093-4016-adc7-dc16ad074b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801"/>
    <a:srgbClr val="FFCC00"/>
    <a:srgbClr val="37A9FF"/>
    <a:srgbClr val="80BA27"/>
    <a:srgbClr val="0070C0"/>
    <a:srgbClr val="D1007A"/>
    <a:srgbClr val="FF93D3"/>
    <a:srgbClr val="AFDDFF"/>
    <a:srgbClr val="9BD4FF"/>
    <a:srgbClr val="F68E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825" autoAdjust="0"/>
    <p:restoredTop sz="95226" autoAdjust="0"/>
  </p:normalViewPr>
  <p:slideViewPr>
    <p:cSldViewPr snapToGrid="0">
      <p:cViewPr>
        <p:scale>
          <a:sx n="56" d="100"/>
          <a:sy n="56" d="100"/>
        </p:scale>
        <p:origin x="464" y="5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E95E93-C2A3-419A-9B51-B9B9DC9690D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A2455A2-7D28-4C79-986C-715182EF20E7}">
      <dgm:prSet custT="1"/>
      <dgm:spPr/>
      <dgm:t>
        <a:bodyPr/>
        <a:lstStyle/>
        <a:p>
          <a:pPr>
            <a:lnSpc>
              <a:spcPct val="100000"/>
            </a:lnSpc>
          </a:pPr>
          <a:r>
            <a:rPr lang="en-GB" sz="1800"/>
            <a:t>An integrated offer for schools  </a:t>
          </a:r>
          <a:endParaRPr lang="en-US" sz="1800" dirty="0"/>
        </a:p>
      </dgm:t>
    </dgm:pt>
    <dgm:pt modelId="{572868DD-3981-4109-8232-8AEF0481D9F5}" type="parTrans" cxnId="{73D341EF-0494-406D-BF36-E199070AD9CE}">
      <dgm:prSet/>
      <dgm:spPr/>
      <dgm:t>
        <a:bodyPr/>
        <a:lstStyle/>
        <a:p>
          <a:endParaRPr lang="en-US"/>
        </a:p>
      </dgm:t>
    </dgm:pt>
    <dgm:pt modelId="{A6784E76-98AC-4150-AD90-C2EA8DF14078}" type="sibTrans" cxnId="{73D341EF-0494-406D-BF36-E199070AD9CE}">
      <dgm:prSet/>
      <dgm:spPr/>
      <dgm:t>
        <a:bodyPr/>
        <a:lstStyle/>
        <a:p>
          <a:pPr>
            <a:lnSpc>
              <a:spcPct val="100000"/>
            </a:lnSpc>
          </a:pPr>
          <a:endParaRPr lang="en-US"/>
        </a:p>
      </dgm:t>
    </dgm:pt>
    <dgm:pt modelId="{770DBE1B-8863-465C-A7FC-8A3DBA70482B}">
      <dgm:prSet/>
      <dgm:spPr/>
      <dgm:t>
        <a:bodyPr/>
        <a:lstStyle/>
        <a:p>
          <a:pPr>
            <a:lnSpc>
              <a:spcPct val="100000"/>
            </a:lnSpc>
          </a:pPr>
          <a:r>
            <a:rPr lang="en-GB"/>
            <a:t>Adopt a ‘whole schools approach to mental health </a:t>
          </a:r>
          <a:endParaRPr lang="en-US"/>
        </a:p>
      </dgm:t>
    </dgm:pt>
    <dgm:pt modelId="{8934A1B8-5AD3-4B02-9A6E-00F98F62534C}" type="parTrans" cxnId="{321D9B65-48A7-4D63-9727-C8E75F62B446}">
      <dgm:prSet/>
      <dgm:spPr/>
      <dgm:t>
        <a:bodyPr/>
        <a:lstStyle/>
        <a:p>
          <a:endParaRPr lang="en-US"/>
        </a:p>
      </dgm:t>
    </dgm:pt>
    <dgm:pt modelId="{0D66F115-25F2-4F3B-8804-EFC1D9C8747E}" type="sibTrans" cxnId="{321D9B65-48A7-4D63-9727-C8E75F62B446}">
      <dgm:prSet/>
      <dgm:spPr/>
      <dgm:t>
        <a:bodyPr/>
        <a:lstStyle/>
        <a:p>
          <a:endParaRPr lang="en-US"/>
        </a:p>
      </dgm:t>
    </dgm:pt>
    <dgm:pt modelId="{CC211E07-38AF-463C-A4B7-2CA64174BC40}" type="pres">
      <dgm:prSet presAssocID="{23E95E93-C2A3-419A-9B51-B9B9DC9690D3}" presName="hierChild1" presStyleCnt="0">
        <dgm:presLayoutVars>
          <dgm:chPref val="1"/>
          <dgm:dir/>
          <dgm:animOne val="branch"/>
          <dgm:animLvl val="lvl"/>
          <dgm:resizeHandles/>
        </dgm:presLayoutVars>
      </dgm:prSet>
      <dgm:spPr/>
    </dgm:pt>
    <dgm:pt modelId="{1D6671A5-85EB-471D-B26B-FB2CBB70075E}" type="pres">
      <dgm:prSet presAssocID="{6A2455A2-7D28-4C79-986C-715182EF20E7}" presName="hierRoot1" presStyleCnt="0"/>
      <dgm:spPr/>
    </dgm:pt>
    <dgm:pt modelId="{95E55429-437C-409E-A4CE-7276093A63AB}" type="pres">
      <dgm:prSet presAssocID="{6A2455A2-7D28-4C79-986C-715182EF20E7}" presName="composite" presStyleCnt="0"/>
      <dgm:spPr/>
    </dgm:pt>
    <dgm:pt modelId="{94938554-5C47-4C17-8B87-123185B741DF}" type="pres">
      <dgm:prSet presAssocID="{6A2455A2-7D28-4C79-986C-715182EF20E7}" presName="background" presStyleLbl="node0" presStyleIdx="0" presStyleCnt="2"/>
      <dgm:spPr/>
    </dgm:pt>
    <dgm:pt modelId="{33D6F5F6-8A04-4BA0-A5D5-1FE1D2159E9C}" type="pres">
      <dgm:prSet presAssocID="{6A2455A2-7D28-4C79-986C-715182EF20E7}" presName="text" presStyleLbl="fgAcc0" presStyleIdx="0" presStyleCnt="2">
        <dgm:presLayoutVars>
          <dgm:chPref val="3"/>
        </dgm:presLayoutVars>
      </dgm:prSet>
      <dgm:spPr/>
    </dgm:pt>
    <dgm:pt modelId="{2F690E3E-7621-445A-B588-37182EE8F24C}" type="pres">
      <dgm:prSet presAssocID="{6A2455A2-7D28-4C79-986C-715182EF20E7}" presName="hierChild2" presStyleCnt="0"/>
      <dgm:spPr/>
    </dgm:pt>
    <dgm:pt modelId="{9CB91CE1-FF09-401F-86A8-4038D08ADB4D}" type="pres">
      <dgm:prSet presAssocID="{770DBE1B-8863-465C-A7FC-8A3DBA70482B}" presName="hierRoot1" presStyleCnt="0"/>
      <dgm:spPr/>
    </dgm:pt>
    <dgm:pt modelId="{CB37E675-8264-4759-933F-2BEBA5E27B13}" type="pres">
      <dgm:prSet presAssocID="{770DBE1B-8863-465C-A7FC-8A3DBA70482B}" presName="composite" presStyleCnt="0"/>
      <dgm:spPr/>
    </dgm:pt>
    <dgm:pt modelId="{96923D41-DC10-4BD5-9097-AF09CB0D5B68}" type="pres">
      <dgm:prSet presAssocID="{770DBE1B-8863-465C-A7FC-8A3DBA70482B}" presName="background" presStyleLbl="node0" presStyleIdx="1" presStyleCnt="2"/>
      <dgm:spPr/>
    </dgm:pt>
    <dgm:pt modelId="{7193D797-426B-4F8A-996C-0C4188E84252}" type="pres">
      <dgm:prSet presAssocID="{770DBE1B-8863-465C-A7FC-8A3DBA70482B}" presName="text" presStyleLbl="fgAcc0" presStyleIdx="1" presStyleCnt="2">
        <dgm:presLayoutVars>
          <dgm:chPref val="3"/>
        </dgm:presLayoutVars>
      </dgm:prSet>
      <dgm:spPr/>
    </dgm:pt>
    <dgm:pt modelId="{EE9AF729-A19B-473B-8B52-F9F83CAB2862}" type="pres">
      <dgm:prSet presAssocID="{770DBE1B-8863-465C-A7FC-8A3DBA70482B}" presName="hierChild2" presStyleCnt="0"/>
      <dgm:spPr/>
    </dgm:pt>
  </dgm:ptLst>
  <dgm:cxnLst>
    <dgm:cxn modelId="{321D9B65-48A7-4D63-9727-C8E75F62B446}" srcId="{23E95E93-C2A3-419A-9B51-B9B9DC9690D3}" destId="{770DBE1B-8863-465C-A7FC-8A3DBA70482B}" srcOrd="1" destOrd="0" parTransId="{8934A1B8-5AD3-4B02-9A6E-00F98F62534C}" sibTransId="{0D66F115-25F2-4F3B-8804-EFC1D9C8747E}"/>
    <dgm:cxn modelId="{29EA46A9-C68D-412F-9C97-4B2AFC400804}" type="presOf" srcId="{23E95E93-C2A3-419A-9B51-B9B9DC9690D3}" destId="{CC211E07-38AF-463C-A4B7-2CA64174BC40}" srcOrd="0" destOrd="0" presId="urn:microsoft.com/office/officeart/2005/8/layout/hierarchy1"/>
    <dgm:cxn modelId="{2BAD27AC-F8A1-45F1-AE12-5CE36BCA5445}" type="presOf" srcId="{770DBE1B-8863-465C-A7FC-8A3DBA70482B}" destId="{7193D797-426B-4F8A-996C-0C4188E84252}" srcOrd="0" destOrd="0" presId="urn:microsoft.com/office/officeart/2005/8/layout/hierarchy1"/>
    <dgm:cxn modelId="{A75873B5-4E73-46EA-9086-41B3AEFEC598}" type="presOf" srcId="{6A2455A2-7D28-4C79-986C-715182EF20E7}" destId="{33D6F5F6-8A04-4BA0-A5D5-1FE1D2159E9C}" srcOrd="0" destOrd="0" presId="urn:microsoft.com/office/officeart/2005/8/layout/hierarchy1"/>
    <dgm:cxn modelId="{73D341EF-0494-406D-BF36-E199070AD9CE}" srcId="{23E95E93-C2A3-419A-9B51-B9B9DC9690D3}" destId="{6A2455A2-7D28-4C79-986C-715182EF20E7}" srcOrd="0" destOrd="0" parTransId="{572868DD-3981-4109-8232-8AEF0481D9F5}" sibTransId="{A6784E76-98AC-4150-AD90-C2EA8DF14078}"/>
    <dgm:cxn modelId="{B172F8D5-426F-43F3-9756-633819224197}" type="presParOf" srcId="{CC211E07-38AF-463C-A4B7-2CA64174BC40}" destId="{1D6671A5-85EB-471D-B26B-FB2CBB70075E}" srcOrd="0" destOrd="0" presId="urn:microsoft.com/office/officeart/2005/8/layout/hierarchy1"/>
    <dgm:cxn modelId="{A5A42875-9274-4E4C-B4C3-93EC2AE0CA84}" type="presParOf" srcId="{1D6671A5-85EB-471D-B26B-FB2CBB70075E}" destId="{95E55429-437C-409E-A4CE-7276093A63AB}" srcOrd="0" destOrd="0" presId="urn:microsoft.com/office/officeart/2005/8/layout/hierarchy1"/>
    <dgm:cxn modelId="{3ACF5203-189A-4918-AFBB-9BF06DEECF99}" type="presParOf" srcId="{95E55429-437C-409E-A4CE-7276093A63AB}" destId="{94938554-5C47-4C17-8B87-123185B741DF}" srcOrd="0" destOrd="0" presId="urn:microsoft.com/office/officeart/2005/8/layout/hierarchy1"/>
    <dgm:cxn modelId="{3E66A3C1-32FA-4EEA-8DA1-0D94132EA3E9}" type="presParOf" srcId="{95E55429-437C-409E-A4CE-7276093A63AB}" destId="{33D6F5F6-8A04-4BA0-A5D5-1FE1D2159E9C}" srcOrd="1" destOrd="0" presId="urn:microsoft.com/office/officeart/2005/8/layout/hierarchy1"/>
    <dgm:cxn modelId="{0CA93D29-38A0-451A-9A4E-CCA15510A0AA}" type="presParOf" srcId="{1D6671A5-85EB-471D-B26B-FB2CBB70075E}" destId="{2F690E3E-7621-445A-B588-37182EE8F24C}" srcOrd="1" destOrd="0" presId="urn:microsoft.com/office/officeart/2005/8/layout/hierarchy1"/>
    <dgm:cxn modelId="{63AB4921-1538-4648-83D1-7F22F68A1CF3}" type="presParOf" srcId="{CC211E07-38AF-463C-A4B7-2CA64174BC40}" destId="{9CB91CE1-FF09-401F-86A8-4038D08ADB4D}" srcOrd="1" destOrd="0" presId="urn:microsoft.com/office/officeart/2005/8/layout/hierarchy1"/>
    <dgm:cxn modelId="{750DE15D-6F89-4647-A9E8-FFDB71627CA5}" type="presParOf" srcId="{9CB91CE1-FF09-401F-86A8-4038D08ADB4D}" destId="{CB37E675-8264-4759-933F-2BEBA5E27B13}" srcOrd="0" destOrd="0" presId="urn:microsoft.com/office/officeart/2005/8/layout/hierarchy1"/>
    <dgm:cxn modelId="{AA4FB709-0897-4862-B225-3018D0935D98}" type="presParOf" srcId="{CB37E675-8264-4759-933F-2BEBA5E27B13}" destId="{96923D41-DC10-4BD5-9097-AF09CB0D5B68}" srcOrd="0" destOrd="0" presId="urn:microsoft.com/office/officeart/2005/8/layout/hierarchy1"/>
    <dgm:cxn modelId="{96E39787-1D6D-4CEB-B0B5-8DB0CDF8652A}" type="presParOf" srcId="{CB37E675-8264-4759-933F-2BEBA5E27B13}" destId="{7193D797-426B-4F8A-996C-0C4188E84252}" srcOrd="1" destOrd="0" presId="urn:microsoft.com/office/officeart/2005/8/layout/hierarchy1"/>
    <dgm:cxn modelId="{C5A1E353-9866-4DB7-A9AE-ACE597C6A38D}" type="presParOf" srcId="{9CB91CE1-FF09-401F-86A8-4038D08ADB4D}" destId="{EE9AF729-A19B-473B-8B52-F9F83CAB286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38554-5C47-4C17-8B87-123185B741DF}">
      <dsp:nvSpPr>
        <dsp:cNvPr id="0" name=""/>
        <dsp:cNvSpPr/>
      </dsp:nvSpPr>
      <dsp:spPr>
        <a:xfrm>
          <a:off x="588" y="1009411"/>
          <a:ext cx="2064733" cy="13111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D6F5F6-8A04-4BA0-A5D5-1FE1D2159E9C}">
      <dsp:nvSpPr>
        <dsp:cNvPr id="0" name=""/>
        <dsp:cNvSpPr/>
      </dsp:nvSpPr>
      <dsp:spPr>
        <a:xfrm>
          <a:off x="230003" y="1227355"/>
          <a:ext cx="2064733" cy="13111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GB" sz="1800" kern="1200"/>
            <a:t>An integrated offer for schools  </a:t>
          </a:r>
          <a:endParaRPr lang="en-US" sz="1800" kern="1200" dirty="0"/>
        </a:p>
      </dsp:txBody>
      <dsp:txXfrm>
        <a:off x="268404" y="1265756"/>
        <a:ext cx="1987931" cy="1234303"/>
      </dsp:txXfrm>
    </dsp:sp>
    <dsp:sp modelId="{96923D41-DC10-4BD5-9097-AF09CB0D5B68}">
      <dsp:nvSpPr>
        <dsp:cNvPr id="0" name=""/>
        <dsp:cNvSpPr/>
      </dsp:nvSpPr>
      <dsp:spPr>
        <a:xfrm>
          <a:off x="2524151" y="1009411"/>
          <a:ext cx="2064733" cy="13111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93D797-426B-4F8A-996C-0C4188E84252}">
      <dsp:nvSpPr>
        <dsp:cNvPr id="0" name=""/>
        <dsp:cNvSpPr/>
      </dsp:nvSpPr>
      <dsp:spPr>
        <a:xfrm>
          <a:off x="2753566" y="1227355"/>
          <a:ext cx="2064733" cy="13111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GB" sz="2000" kern="1200"/>
            <a:t>Adopt a ‘whole schools approach to mental health </a:t>
          </a:r>
          <a:endParaRPr lang="en-US" sz="2000" kern="1200"/>
        </a:p>
      </dsp:txBody>
      <dsp:txXfrm>
        <a:off x="2791967" y="1265756"/>
        <a:ext cx="1987931" cy="123430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1549C2-AE58-4F14-B936-B4C3D5412D2E}" type="datetimeFigureOut">
              <a:rPr lang="en-GB" smtClean="0"/>
              <a:t>16/11/2023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517DAC-546C-4FFF-8DB3-A6193FF33D44}" type="slidenum">
              <a:rPr lang="en-GB" smtClean="0"/>
              <a:t>‹#›</a:t>
            </a:fld>
            <a:endParaRPr lang="en-GB"/>
          </a:p>
        </p:txBody>
      </p:sp>
    </p:spTree>
    <p:extLst>
      <p:ext uri="{BB962C8B-B14F-4D97-AF65-F5344CB8AC3E}">
        <p14:creationId xmlns:p14="http://schemas.microsoft.com/office/powerpoint/2010/main" val="3127710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207C8-8EFE-4921-A0B4-B6CCD895B6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BFA7827-8E64-459B-8096-8A39E6A930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7C5BBFE-DD8E-44F7-B9B1-E4AFFFFAD5F6}"/>
              </a:ext>
            </a:extLst>
          </p:cNvPr>
          <p:cNvSpPr>
            <a:spLocks noGrp="1"/>
          </p:cNvSpPr>
          <p:nvPr>
            <p:ph type="dt" sz="half" idx="10"/>
          </p:nvPr>
        </p:nvSpPr>
        <p:spPr/>
        <p:txBody>
          <a:bodyPr/>
          <a:lstStyle/>
          <a:p>
            <a:fld id="{061164AE-60F9-43D1-B2C1-348728B83432}" type="datetimeFigureOut">
              <a:rPr lang="en-GB" smtClean="0"/>
              <a:t>16/11/2023</a:t>
            </a:fld>
            <a:endParaRPr lang="en-GB"/>
          </a:p>
        </p:txBody>
      </p:sp>
      <p:sp>
        <p:nvSpPr>
          <p:cNvPr id="5" name="Footer Placeholder 4">
            <a:extLst>
              <a:ext uri="{FF2B5EF4-FFF2-40B4-BE49-F238E27FC236}">
                <a16:creationId xmlns:a16="http://schemas.microsoft.com/office/drawing/2014/main" id="{E9886A51-78B0-443C-BA17-CD07626968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F8494E-6BE5-4095-BA22-D4027E18380E}"/>
              </a:ext>
            </a:extLst>
          </p:cNvPr>
          <p:cNvSpPr>
            <a:spLocks noGrp="1"/>
          </p:cNvSpPr>
          <p:nvPr>
            <p:ph type="sldNum" sz="quarter" idx="12"/>
          </p:nvPr>
        </p:nvSpPr>
        <p:spPr/>
        <p:txBody>
          <a:bodyPr/>
          <a:lstStyle/>
          <a:p>
            <a:fld id="{5E118412-4FE1-4DB8-9A43-B849B64FDB26}" type="slidenum">
              <a:rPr lang="en-GB" smtClean="0"/>
              <a:t>‹#›</a:t>
            </a:fld>
            <a:endParaRPr lang="en-GB"/>
          </a:p>
        </p:txBody>
      </p:sp>
    </p:spTree>
    <p:extLst>
      <p:ext uri="{BB962C8B-B14F-4D97-AF65-F5344CB8AC3E}">
        <p14:creationId xmlns:p14="http://schemas.microsoft.com/office/powerpoint/2010/main" val="3498936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752E5-E329-42A5-9A1C-BB0EBF3492B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C5D46A-B414-4DF3-8E14-8C975079E6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2CE185-010A-4938-A718-A6E1E9F80E7E}"/>
              </a:ext>
            </a:extLst>
          </p:cNvPr>
          <p:cNvSpPr>
            <a:spLocks noGrp="1"/>
          </p:cNvSpPr>
          <p:nvPr>
            <p:ph type="dt" sz="half" idx="10"/>
          </p:nvPr>
        </p:nvSpPr>
        <p:spPr/>
        <p:txBody>
          <a:bodyPr/>
          <a:lstStyle/>
          <a:p>
            <a:fld id="{061164AE-60F9-43D1-B2C1-348728B83432}" type="datetimeFigureOut">
              <a:rPr lang="en-GB" smtClean="0"/>
              <a:t>16/11/2023</a:t>
            </a:fld>
            <a:endParaRPr lang="en-GB"/>
          </a:p>
        </p:txBody>
      </p:sp>
      <p:sp>
        <p:nvSpPr>
          <p:cNvPr id="5" name="Footer Placeholder 4">
            <a:extLst>
              <a:ext uri="{FF2B5EF4-FFF2-40B4-BE49-F238E27FC236}">
                <a16:creationId xmlns:a16="http://schemas.microsoft.com/office/drawing/2014/main" id="{51388513-48D6-4E07-8BA1-BC34A4BAD1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E1AD8E-D7AA-4925-B0FD-9DDA2FE0A910}"/>
              </a:ext>
            </a:extLst>
          </p:cNvPr>
          <p:cNvSpPr>
            <a:spLocks noGrp="1"/>
          </p:cNvSpPr>
          <p:nvPr>
            <p:ph type="sldNum" sz="quarter" idx="12"/>
          </p:nvPr>
        </p:nvSpPr>
        <p:spPr/>
        <p:txBody>
          <a:bodyPr/>
          <a:lstStyle/>
          <a:p>
            <a:fld id="{5E118412-4FE1-4DB8-9A43-B849B64FDB26}" type="slidenum">
              <a:rPr lang="en-GB" smtClean="0"/>
              <a:t>‹#›</a:t>
            </a:fld>
            <a:endParaRPr lang="en-GB"/>
          </a:p>
        </p:txBody>
      </p:sp>
    </p:spTree>
    <p:extLst>
      <p:ext uri="{BB962C8B-B14F-4D97-AF65-F5344CB8AC3E}">
        <p14:creationId xmlns:p14="http://schemas.microsoft.com/office/powerpoint/2010/main" val="249399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E8F3FF-62C4-4156-9E28-46CFF371D62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861851-E0B7-40BA-81D4-5DBF47F3A3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3446E5-A2A6-4897-8D7A-AF60148D318A}"/>
              </a:ext>
            </a:extLst>
          </p:cNvPr>
          <p:cNvSpPr>
            <a:spLocks noGrp="1"/>
          </p:cNvSpPr>
          <p:nvPr>
            <p:ph type="dt" sz="half" idx="10"/>
          </p:nvPr>
        </p:nvSpPr>
        <p:spPr/>
        <p:txBody>
          <a:bodyPr/>
          <a:lstStyle/>
          <a:p>
            <a:fld id="{061164AE-60F9-43D1-B2C1-348728B83432}" type="datetimeFigureOut">
              <a:rPr lang="en-GB" smtClean="0"/>
              <a:t>16/11/2023</a:t>
            </a:fld>
            <a:endParaRPr lang="en-GB"/>
          </a:p>
        </p:txBody>
      </p:sp>
      <p:sp>
        <p:nvSpPr>
          <p:cNvPr id="5" name="Footer Placeholder 4">
            <a:extLst>
              <a:ext uri="{FF2B5EF4-FFF2-40B4-BE49-F238E27FC236}">
                <a16:creationId xmlns:a16="http://schemas.microsoft.com/office/drawing/2014/main" id="{378D0129-6065-4DAE-84A8-99C2AFC17C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8AC044-5CCE-4BFE-8FF7-FB5AE73F3295}"/>
              </a:ext>
            </a:extLst>
          </p:cNvPr>
          <p:cNvSpPr>
            <a:spLocks noGrp="1"/>
          </p:cNvSpPr>
          <p:nvPr>
            <p:ph type="sldNum" sz="quarter" idx="12"/>
          </p:nvPr>
        </p:nvSpPr>
        <p:spPr/>
        <p:txBody>
          <a:bodyPr/>
          <a:lstStyle/>
          <a:p>
            <a:fld id="{5E118412-4FE1-4DB8-9A43-B849B64FDB26}" type="slidenum">
              <a:rPr lang="en-GB" smtClean="0"/>
              <a:t>‹#›</a:t>
            </a:fld>
            <a:endParaRPr lang="en-GB"/>
          </a:p>
        </p:txBody>
      </p:sp>
    </p:spTree>
    <p:extLst>
      <p:ext uri="{BB962C8B-B14F-4D97-AF65-F5344CB8AC3E}">
        <p14:creationId xmlns:p14="http://schemas.microsoft.com/office/powerpoint/2010/main" val="453722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39818" y="188913"/>
            <a:ext cx="24003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64633" y="1017494"/>
            <a:ext cx="10075084" cy="1116106"/>
          </a:xfrm>
        </p:spPr>
        <p:txBody>
          <a:bodyPr/>
          <a:lstStyle>
            <a:lvl1pPr>
              <a:defRPr b="0" i="0">
                <a:solidFill>
                  <a:schemeClr val="tx1"/>
                </a:solidFill>
                <a:latin typeface="Arial Bold" pitchFamily="34" charset="0"/>
                <a:cs typeface="Arial Bold" pitchFamily="34" charset="0"/>
              </a:defRPr>
            </a:lvl1pPr>
          </a:lstStyle>
          <a:p>
            <a:r>
              <a:rPr lang="en-US"/>
              <a:t>Click to edit Master title style</a:t>
            </a:r>
            <a:endParaRPr dirty="0"/>
          </a:p>
        </p:txBody>
      </p:sp>
      <p:sp>
        <p:nvSpPr>
          <p:cNvPr id="3" name="Content Placeholder 2"/>
          <p:cNvSpPr>
            <a:spLocks noGrp="1"/>
          </p:cNvSpPr>
          <p:nvPr>
            <p:ph idx="1"/>
          </p:nvPr>
        </p:nvSpPr>
        <p:spPr>
          <a:xfrm>
            <a:off x="664633" y="2133600"/>
            <a:ext cx="10075084" cy="3657600"/>
          </a:xfrm>
        </p:spPr>
        <p:txBody>
          <a:bodyPr/>
          <a:lstStyle>
            <a:lvl1pPr>
              <a:buClr>
                <a:srgbClr val="0080FF"/>
              </a:buClr>
              <a:buSzPct val="80000"/>
              <a:buFont typeface="Wingdings" charset="2"/>
              <a:buChar char="§"/>
              <a:defRPr>
                <a:latin typeface="Arial Bold" pitchFamily="34" charset="0"/>
                <a:cs typeface="Arial Bold" pitchFamily="34" charset="0"/>
              </a:defRPr>
            </a:lvl1pPr>
            <a:lvl2pPr>
              <a:buClr>
                <a:srgbClr val="0080FF"/>
              </a:buClr>
              <a:buSzPct val="80000"/>
              <a:buFont typeface="Wingdings" charset="2"/>
              <a:buChar char="§"/>
              <a:defRPr>
                <a:latin typeface="Arial" pitchFamily="34" charset="0"/>
                <a:cs typeface="Arial" pitchFamily="34" charset="0"/>
              </a:defRPr>
            </a:lvl2pPr>
            <a:lvl3pPr>
              <a:buClr>
                <a:srgbClr val="0080FF"/>
              </a:buClr>
              <a:buSzPct val="80000"/>
              <a:buFont typeface="Wingdings" charset="2"/>
              <a:buChar char="§"/>
              <a:defRPr>
                <a:latin typeface="Arial" pitchFamily="34" charset="0"/>
                <a:cs typeface="Arial" pitchFamily="34" charset="0"/>
              </a:defRPr>
            </a:lvl3pPr>
            <a:lvl4pPr>
              <a:buClr>
                <a:srgbClr val="0080FF"/>
              </a:buClr>
              <a:buSzPct val="80000"/>
              <a:buFont typeface="Wingdings" charset="2"/>
              <a:buChar char="§"/>
              <a:defRPr>
                <a:latin typeface="Arial" pitchFamily="34" charset="0"/>
                <a:cs typeface="Arial" pitchFamily="34" charset="0"/>
              </a:defRPr>
            </a:lvl4pPr>
            <a:lvl5pPr>
              <a:buClr>
                <a:srgbClr val="0080FF"/>
              </a:buClr>
              <a:buSzPct val="80000"/>
              <a:buFont typeface="Wingdings"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240898"/>
            <a:ext cx="12192000" cy="500470"/>
          </a:xfrm>
          <a:prstGeom prst="rect">
            <a:avLst/>
          </a:prstGeom>
        </p:spPr>
      </p:pic>
    </p:spTree>
    <p:extLst>
      <p:ext uri="{BB962C8B-B14F-4D97-AF65-F5344CB8AC3E}">
        <p14:creationId xmlns:p14="http://schemas.microsoft.com/office/powerpoint/2010/main" val="613712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1D123B7-43C4-469F-9684-D326628BBF0F}" type="datetimeFigureOut">
              <a:rPr lang="en-GB" smtClean="0"/>
              <a:t>16/11/2023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6B7647-55E0-4C82-94ED-F45EC3351B2C}" type="slidenum">
              <a:rPr lang="en-GB" smtClean="0"/>
              <a:t>‹#›</a:t>
            </a:fld>
            <a:endParaRPr lang="en-GB" dirty="0"/>
          </a:p>
        </p:txBody>
      </p:sp>
    </p:spTree>
    <p:extLst>
      <p:ext uri="{BB962C8B-B14F-4D97-AF65-F5344CB8AC3E}">
        <p14:creationId xmlns:p14="http://schemas.microsoft.com/office/powerpoint/2010/main" val="570173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D123B7-43C4-469F-9684-D326628BBF0F}" type="datetimeFigureOut">
              <a:rPr lang="en-GB" smtClean="0"/>
              <a:t>16/11/2023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6B7647-55E0-4C82-94ED-F45EC3351B2C}" type="slidenum">
              <a:rPr lang="en-GB" smtClean="0"/>
              <a:t>‹#›</a:t>
            </a:fld>
            <a:endParaRPr lang="en-GB" dirty="0"/>
          </a:p>
        </p:txBody>
      </p:sp>
    </p:spTree>
    <p:extLst>
      <p:ext uri="{BB962C8B-B14F-4D97-AF65-F5344CB8AC3E}">
        <p14:creationId xmlns:p14="http://schemas.microsoft.com/office/powerpoint/2010/main" val="4222925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D123B7-43C4-469F-9684-D326628BBF0F}" type="datetimeFigureOut">
              <a:rPr lang="en-GB" smtClean="0"/>
              <a:t>16/11/2023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6B7647-55E0-4C82-94ED-F45EC3351B2C}" type="slidenum">
              <a:rPr lang="en-GB" smtClean="0"/>
              <a:t>‹#›</a:t>
            </a:fld>
            <a:endParaRPr lang="en-GB" dirty="0"/>
          </a:p>
        </p:txBody>
      </p:sp>
    </p:spTree>
    <p:extLst>
      <p:ext uri="{BB962C8B-B14F-4D97-AF65-F5344CB8AC3E}">
        <p14:creationId xmlns:p14="http://schemas.microsoft.com/office/powerpoint/2010/main" val="578186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1D123B7-43C4-469F-9684-D326628BBF0F}" type="datetimeFigureOut">
              <a:rPr lang="en-GB" smtClean="0"/>
              <a:t>16/11/2023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A6B7647-55E0-4C82-94ED-F45EC3351B2C}" type="slidenum">
              <a:rPr lang="en-GB" smtClean="0"/>
              <a:t>‹#›</a:t>
            </a:fld>
            <a:endParaRPr lang="en-GB" dirty="0"/>
          </a:p>
        </p:txBody>
      </p:sp>
    </p:spTree>
    <p:extLst>
      <p:ext uri="{BB962C8B-B14F-4D97-AF65-F5344CB8AC3E}">
        <p14:creationId xmlns:p14="http://schemas.microsoft.com/office/powerpoint/2010/main" val="36476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1D123B7-43C4-469F-9684-D326628BBF0F}" type="datetimeFigureOut">
              <a:rPr lang="en-GB" smtClean="0"/>
              <a:t>16/11/2023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A6B7647-55E0-4C82-94ED-F45EC3351B2C}" type="slidenum">
              <a:rPr lang="en-GB" smtClean="0"/>
              <a:t>‹#›</a:t>
            </a:fld>
            <a:endParaRPr lang="en-GB" dirty="0"/>
          </a:p>
        </p:txBody>
      </p:sp>
    </p:spTree>
    <p:extLst>
      <p:ext uri="{BB962C8B-B14F-4D97-AF65-F5344CB8AC3E}">
        <p14:creationId xmlns:p14="http://schemas.microsoft.com/office/powerpoint/2010/main" val="1519801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1D123B7-43C4-469F-9684-D326628BBF0F}" type="datetimeFigureOut">
              <a:rPr lang="en-GB" smtClean="0"/>
              <a:t>16/11/2023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A6B7647-55E0-4C82-94ED-F45EC3351B2C}" type="slidenum">
              <a:rPr lang="en-GB" smtClean="0"/>
              <a:t>‹#›</a:t>
            </a:fld>
            <a:endParaRPr lang="en-GB" dirty="0"/>
          </a:p>
        </p:txBody>
      </p:sp>
    </p:spTree>
    <p:extLst>
      <p:ext uri="{BB962C8B-B14F-4D97-AF65-F5344CB8AC3E}">
        <p14:creationId xmlns:p14="http://schemas.microsoft.com/office/powerpoint/2010/main" val="1830226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D123B7-43C4-469F-9684-D326628BBF0F}" type="datetimeFigureOut">
              <a:rPr lang="en-GB" smtClean="0"/>
              <a:t>16/11/2023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A6B7647-55E0-4C82-94ED-F45EC3351B2C}" type="slidenum">
              <a:rPr lang="en-GB" smtClean="0"/>
              <a:t>‹#›</a:t>
            </a:fld>
            <a:endParaRPr lang="en-GB" dirty="0"/>
          </a:p>
        </p:txBody>
      </p:sp>
    </p:spTree>
    <p:extLst>
      <p:ext uri="{BB962C8B-B14F-4D97-AF65-F5344CB8AC3E}">
        <p14:creationId xmlns:p14="http://schemas.microsoft.com/office/powerpoint/2010/main" val="3311268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41048-5074-4AA7-98A7-008082424F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48CEFD-D514-4238-BABD-F8B47D286D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61B44B-2B20-409B-A4F0-8881F80813AB}"/>
              </a:ext>
            </a:extLst>
          </p:cNvPr>
          <p:cNvSpPr>
            <a:spLocks noGrp="1"/>
          </p:cNvSpPr>
          <p:nvPr>
            <p:ph type="dt" sz="half" idx="10"/>
          </p:nvPr>
        </p:nvSpPr>
        <p:spPr/>
        <p:txBody>
          <a:bodyPr/>
          <a:lstStyle/>
          <a:p>
            <a:fld id="{061164AE-60F9-43D1-B2C1-348728B83432}" type="datetimeFigureOut">
              <a:rPr lang="en-GB" smtClean="0"/>
              <a:t>16/11/2023</a:t>
            </a:fld>
            <a:endParaRPr lang="en-GB"/>
          </a:p>
        </p:txBody>
      </p:sp>
      <p:sp>
        <p:nvSpPr>
          <p:cNvPr id="5" name="Footer Placeholder 4">
            <a:extLst>
              <a:ext uri="{FF2B5EF4-FFF2-40B4-BE49-F238E27FC236}">
                <a16:creationId xmlns:a16="http://schemas.microsoft.com/office/drawing/2014/main" id="{F037A3B0-D532-4273-B582-1B965F7E86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8CF083-57EC-411C-B484-D53967677D10}"/>
              </a:ext>
            </a:extLst>
          </p:cNvPr>
          <p:cNvSpPr>
            <a:spLocks noGrp="1"/>
          </p:cNvSpPr>
          <p:nvPr>
            <p:ph type="sldNum" sz="quarter" idx="12"/>
          </p:nvPr>
        </p:nvSpPr>
        <p:spPr/>
        <p:txBody>
          <a:bodyPr/>
          <a:lstStyle/>
          <a:p>
            <a:fld id="{5E118412-4FE1-4DB8-9A43-B849B64FDB26}" type="slidenum">
              <a:rPr lang="en-GB" smtClean="0"/>
              <a:t>‹#›</a:t>
            </a:fld>
            <a:endParaRPr lang="en-GB"/>
          </a:p>
        </p:txBody>
      </p:sp>
    </p:spTree>
    <p:extLst>
      <p:ext uri="{BB962C8B-B14F-4D97-AF65-F5344CB8AC3E}">
        <p14:creationId xmlns:p14="http://schemas.microsoft.com/office/powerpoint/2010/main" val="1499513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D123B7-43C4-469F-9684-D326628BBF0F}" type="datetimeFigureOut">
              <a:rPr lang="en-GB" smtClean="0"/>
              <a:t>16/11/2023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A6B7647-55E0-4C82-94ED-F45EC3351B2C}" type="slidenum">
              <a:rPr lang="en-GB" smtClean="0"/>
              <a:t>‹#›</a:t>
            </a:fld>
            <a:endParaRPr lang="en-GB" dirty="0"/>
          </a:p>
        </p:txBody>
      </p:sp>
    </p:spTree>
    <p:extLst>
      <p:ext uri="{BB962C8B-B14F-4D97-AF65-F5344CB8AC3E}">
        <p14:creationId xmlns:p14="http://schemas.microsoft.com/office/powerpoint/2010/main" val="2047848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D123B7-43C4-469F-9684-D326628BBF0F}" type="datetimeFigureOut">
              <a:rPr lang="en-GB" smtClean="0"/>
              <a:t>16/11/2023</a:t>
            </a:fld>
            <a:endParaRPr lang="en-GB"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6B7647-55E0-4C82-94ED-F45EC3351B2C}" type="slidenum">
              <a:rPr lang="en-GB" smtClean="0"/>
              <a:t>‹#›</a:t>
            </a:fld>
            <a:endParaRPr lang="en-GB" dirty="0"/>
          </a:p>
        </p:txBody>
      </p:sp>
    </p:spTree>
    <p:extLst>
      <p:ext uri="{BB962C8B-B14F-4D97-AF65-F5344CB8AC3E}">
        <p14:creationId xmlns:p14="http://schemas.microsoft.com/office/powerpoint/2010/main" val="4200409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D123B7-43C4-469F-9684-D326628BBF0F}" type="datetimeFigureOut">
              <a:rPr lang="en-GB" smtClean="0"/>
              <a:t>16/11/2023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6B7647-55E0-4C82-94ED-F45EC3351B2C}" type="slidenum">
              <a:rPr lang="en-GB" smtClean="0"/>
              <a:t>‹#›</a:t>
            </a:fld>
            <a:endParaRPr lang="en-GB" dirty="0"/>
          </a:p>
        </p:txBody>
      </p:sp>
    </p:spTree>
    <p:extLst>
      <p:ext uri="{BB962C8B-B14F-4D97-AF65-F5344CB8AC3E}">
        <p14:creationId xmlns:p14="http://schemas.microsoft.com/office/powerpoint/2010/main" val="1319527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D123B7-43C4-469F-9684-D326628BBF0F}" type="datetimeFigureOut">
              <a:rPr lang="en-GB" smtClean="0"/>
              <a:t>16/11/2023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6B7647-55E0-4C82-94ED-F45EC3351B2C}" type="slidenum">
              <a:rPr lang="en-GB" smtClean="0"/>
              <a:t>‹#›</a:t>
            </a:fld>
            <a:endParaRPr lang="en-GB" dirty="0"/>
          </a:p>
        </p:txBody>
      </p:sp>
    </p:spTree>
    <p:extLst>
      <p:ext uri="{BB962C8B-B14F-4D97-AF65-F5344CB8AC3E}">
        <p14:creationId xmlns:p14="http://schemas.microsoft.com/office/powerpoint/2010/main" val="2569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54719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39818" y="188913"/>
            <a:ext cx="24003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64633" y="1017494"/>
            <a:ext cx="10075084" cy="1116106"/>
          </a:xfrm>
        </p:spPr>
        <p:txBody>
          <a:bodyPr/>
          <a:lstStyle>
            <a:lvl1pPr>
              <a:defRPr b="0" i="0">
                <a:solidFill>
                  <a:schemeClr val="tx1"/>
                </a:solidFill>
                <a:latin typeface="Arial Bold" pitchFamily="34" charset="0"/>
                <a:cs typeface="Arial Bold" pitchFamily="34" charset="0"/>
              </a:defRPr>
            </a:lvl1pPr>
          </a:lstStyle>
          <a:p>
            <a:r>
              <a:rPr lang="en-US"/>
              <a:t>Click to edit Master title style</a:t>
            </a:r>
            <a:endParaRPr dirty="0"/>
          </a:p>
        </p:txBody>
      </p:sp>
      <p:sp>
        <p:nvSpPr>
          <p:cNvPr id="3" name="Content Placeholder 2"/>
          <p:cNvSpPr>
            <a:spLocks noGrp="1"/>
          </p:cNvSpPr>
          <p:nvPr>
            <p:ph idx="1"/>
          </p:nvPr>
        </p:nvSpPr>
        <p:spPr>
          <a:xfrm>
            <a:off x="664633" y="2133600"/>
            <a:ext cx="10075084" cy="3657600"/>
          </a:xfrm>
        </p:spPr>
        <p:txBody>
          <a:bodyPr/>
          <a:lstStyle>
            <a:lvl1pPr>
              <a:buClr>
                <a:srgbClr val="0080FF"/>
              </a:buClr>
              <a:buSzPct val="80000"/>
              <a:buFont typeface="Wingdings" charset="2"/>
              <a:buChar char="§"/>
              <a:defRPr>
                <a:latin typeface="Arial Bold" pitchFamily="34" charset="0"/>
                <a:cs typeface="Arial Bold" pitchFamily="34" charset="0"/>
              </a:defRPr>
            </a:lvl1pPr>
            <a:lvl2pPr>
              <a:buClr>
                <a:srgbClr val="0080FF"/>
              </a:buClr>
              <a:buSzPct val="80000"/>
              <a:buFont typeface="Wingdings" charset="2"/>
              <a:buChar char="§"/>
              <a:defRPr>
                <a:latin typeface="Arial" pitchFamily="34" charset="0"/>
                <a:cs typeface="Arial" pitchFamily="34" charset="0"/>
              </a:defRPr>
            </a:lvl2pPr>
            <a:lvl3pPr>
              <a:buClr>
                <a:srgbClr val="0080FF"/>
              </a:buClr>
              <a:buSzPct val="80000"/>
              <a:buFont typeface="Wingdings" charset="2"/>
              <a:buChar char="§"/>
              <a:defRPr>
                <a:latin typeface="Arial" pitchFamily="34" charset="0"/>
                <a:cs typeface="Arial" pitchFamily="34" charset="0"/>
              </a:defRPr>
            </a:lvl3pPr>
            <a:lvl4pPr>
              <a:buClr>
                <a:srgbClr val="0080FF"/>
              </a:buClr>
              <a:buSzPct val="80000"/>
              <a:buFont typeface="Wingdings" charset="2"/>
              <a:buChar char="§"/>
              <a:defRPr>
                <a:latin typeface="Arial" pitchFamily="34" charset="0"/>
                <a:cs typeface="Arial" pitchFamily="34" charset="0"/>
              </a:defRPr>
            </a:lvl4pPr>
            <a:lvl5pPr>
              <a:buClr>
                <a:srgbClr val="0080FF"/>
              </a:buClr>
              <a:buSzPct val="80000"/>
              <a:buFont typeface="Wingdings"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40898"/>
            <a:ext cx="12192000" cy="500470"/>
          </a:xfrm>
          <a:prstGeom prst="rect">
            <a:avLst/>
          </a:prstGeom>
        </p:spPr>
      </p:pic>
    </p:spTree>
    <p:extLst>
      <p:ext uri="{BB962C8B-B14F-4D97-AF65-F5344CB8AC3E}">
        <p14:creationId xmlns:p14="http://schemas.microsoft.com/office/powerpoint/2010/main" val="1266110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D399-CB46-4173-BC83-4B96E4EB16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AC38B00-CEFF-4D2F-A31B-DC7DC4ECF2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84A96E-C3CC-473A-9A8B-0D39DFA1A3F7}"/>
              </a:ext>
            </a:extLst>
          </p:cNvPr>
          <p:cNvSpPr>
            <a:spLocks noGrp="1"/>
          </p:cNvSpPr>
          <p:nvPr>
            <p:ph type="dt" sz="half" idx="10"/>
          </p:nvPr>
        </p:nvSpPr>
        <p:spPr/>
        <p:txBody>
          <a:bodyPr/>
          <a:lstStyle/>
          <a:p>
            <a:fld id="{061164AE-60F9-43D1-B2C1-348728B83432}" type="datetimeFigureOut">
              <a:rPr lang="en-GB" smtClean="0"/>
              <a:t>16/11/2023</a:t>
            </a:fld>
            <a:endParaRPr lang="en-GB"/>
          </a:p>
        </p:txBody>
      </p:sp>
      <p:sp>
        <p:nvSpPr>
          <p:cNvPr id="5" name="Footer Placeholder 4">
            <a:extLst>
              <a:ext uri="{FF2B5EF4-FFF2-40B4-BE49-F238E27FC236}">
                <a16:creationId xmlns:a16="http://schemas.microsoft.com/office/drawing/2014/main" id="{F7FE52DA-38F8-4EF5-8AD5-AC0C0ACC6D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20B816-2202-44EB-928B-8CAA01978344}"/>
              </a:ext>
            </a:extLst>
          </p:cNvPr>
          <p:cNvSpPr>
            <a:spLocks noGrp="1"/>
          </p:cNvSpPr>
          <p:nvPr>
            <p:ph type="sldNum" sz="quarter" idx="12"/>
          </p:nvPr>
        </p:nvSpPr>
        <p:spPr/>
        <p:txBody>
          <a:bodyPr/>
          <a:lstStyle/>
          <a:p>
            <a:fld id="{5E118412-4FE1-4DB8-9A43-B849B64FDB26}" type="slidenum">
              <a:rPr lang="en-GB" smtClean="0"/>
              <a:t>‹#›</a:t>
            </a:fld>
            <a:endParaRPr lang="en-GB"/>
          </a:p>
        </p:txBody>
      </p:sp>
    </p:spTree>
    <p:extLst>
      <p:ext uri="{BB962C8B-B14F-4D97-AF65-F5344CB8AC3E}">
        <p14:creationId xmlns:p14="http://schemas.microsoft.com/office/powerpoint/2010/main" val="3321802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BB446-3011-4054-829A-303879B4B9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9C34AF-FCA4-446A-85A3-4F1CBAB0FB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5CDA36D-4E4D-4F0C-B1B9-BD35FB1CB6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C57CA84-7A6A-4111-944C-ADAC4F3649C3}"/>
              </a:ext>
            </a:extLst>
          </p:cNvPr>
          <p:cNvSpPr>
            <a:spLocks noGrp="1"/>
          </p:cNvSpPr>
          <p:nvPr>
            <p:ph type="dt" sz="half" idx="10"/>
          </p:nvPr>
        </p:nvSpPr>
        <p:spPr/>
        <p:txBody>
          <a:bodyPr/>
          <a:lstStyle/>
          <a:p>
            <a:fld id="{061164AE-60F9-43D1-B2C1-348728B83432}" type="datetimeFigureOut">
              <a:rPr lang="en-GB" smtClean="0"/>
              <a:t>16/11/2023</a:t>
            </a:fld>
            <a:endParaRPr lang="en-GB"/>
          </a:p>
        </p:txBody>
      </p:sp>
      <p:sp>
        <p:nvSpPr>
          <p:cNvPr id="6" name="Footer Placeholder 5">
            <a:extLst>
              <a:ext uri="{FF2B5EF4-FFF2-40B4-BE49-F238E27FC236}">
                <a16:creationId xmlns:a16="http://schemas.microsoft.com/office/drawing/2014/main" id="{8B8F2508-B12A-485E-92C4-F527CA3AD3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31F536-6431-417B-B631-4340EA8905E8}"/>
              </a:ext>
            </a:extLst>
          </p:cNvPr>
          <p:cNvSpPr>
            <a:spLocks noGrp="1"/>
          </p:cNvSpPr>
          <p:nvPr>
            <p:ph type="sldNum" sz="quarter" idx="12"/>
          </p:nvPr>
        </p:nvSpPr>
        <p:spPr/>
        <p:txBody>
          <a:bodyPr/>
          <a:lstStyle/>
          <a:p>
            <a:fld id="{5E118412-4FE1-4DB8-9A43-B849B64FDB26}" type="slidenum">
              <a:rPr lang="en-GB" smtClean="0"/>
              <a:t>‹#›</a:t>
            </a:fld>
            <a:endParaRPr lang="en-GB"/>
          </a:p>
        </p:txBody>
      </p:sp>
    </p:spTree>
    <p:extLst>
      <p:ext uri="{BB962C8B-B14F-4D97-AF65-F5344CB8AC3E}">
        <p14:creationId xmlns:p14="http://schemas.microsoft.com/office/powerpoint/2010/main" val="2925356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F6375-E248-408C-A23E-E0A81475F40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D56A085-23A6-4A9A-B5A1-9094DB1858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291C85-0072-41E6-B4B0-43A383B467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1B2B176-5A19-4BAD-A9AD-663C8C267F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018DF5-225A-4253-A8EF-E4E3F35D3E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5493678-EC8A-4CED-9FB0-64821B39B3BE}"/>
              </a:ext>
            </a:extLst>
          </p:cNvPr>
          <p:cNvSpPr>
            <a:spLocks noGrp="1"/>
          </p:cNvSpPr>
          <p:nvPr>
            <p:ph type="dt" sz="half" idx="10"/>
          </p:nvPr>
        </p:nvSpPr>
        <p:spPr/>
        <p:txBody>
          <a:bodyPr/>
          <a:lstStyle/>
          <a:p>
            <a:fld id="{061164AE-60F9-43D1-B2C1-348728B83432}" type="datetimeFigureOut">
              <a:rPr lang="en-GB" smtClean="0"/>
              <a:t>16/11/2023</a:t>
            </a:fld>
            <a:endParaRPr lang="en-GB"/>
          </a:p>
        </p:txBody>
      </p:sp>
      <p:sp>
        <p:nvSpPr>
          <p:cNvPr id="8" name="Footer Placeholder 7">
            <a:extLst>
              <a:ext uri="{FF2B5EF4-FFF2-40B4-BE49-F238E27FC236}">
                <a16:creationId xmlns:a16="http://schemas.microsoft.com/office/drawing/2014/main" id="{12B7D308-9C94-4303-9585-57145F1B3FC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9AB330C-BFC9-4454-96EC-D999414B6AFA}"/>
              </a:ext>
            </a:extLst>
          </p:cNvPr>
          <p:cNvSpPr>
            <a:spLocks noGrp="1"/>
          </p:cNvSpPr>
          <p:nvPr>
            <p:ph type="sldNum" sz="quarter" idx="12"/>
          </p:nvPr>
        </p:nvSpPr>
        <p:spPr/>
        <p:txBody>
          <a:bodyPr/>
          <a:lstStyle/>
          <a:p>
            <a:fld id="{5E118412-4FE1-4DB8-9A43-B849B64FDB26}" type="slidenum">
              <a:rPr lang="en-GB" smtClean="0"/>
              <a:t>‹#›</a:t>
            </a:fld>
            <a:endParaRPr lang="en-GB"/>
          </a:p>
        </p:txBody>
      </p:sp>
    </p:spTree>
    <p:extLst>
      <p:ext uri="{BB962C8B-B14F-4D97-AF65-F5344CB8AC3E}">
        <p14:creationId xmlns:p14="http://schemas.microsoft.com/office/powerpoint/2010/main" val="3340228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C7960-3F5A-4C1E-9BBC-4197C3ED513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BC374CC-81CF-4F34-A7D2-F0D7DCBEE1AF}"/>
              </a:ext>
            </a:extLst>
          </p:cNvPr>
          <p:cNvSpPr>
            <a:spLocks noGrp="1"/>
          </p:cNvSpPr>
          <p:nvPr>
            <p:ph type="dt" sz="half" idx="10"/>
          </p:nvPr>
        </p:nvSpPr>
        <p:spPr/>
        <p:txBody>
          <a:bodyPr/>
          <a:lstStyle/>
          <a:p>
            <a:fld id="{061164AE-60F9-43D1-B2C1-348728B83432}" type="datetimeFigureOut">
              <a:rPr lang="en-GB" smtClean="0"/>
              <a:t>16/11/2023</a:t>
            </a:fld>
            <a:endParaRPr lang="en-GB"/>
          </a:p>
        </p:txBody>
      </p:sp>
      <p:sp>
        <p:nvSpPr>
          <p:cNvPr id="4" name="Footer Placeholder 3">
            <a:extLst>
              <a:ext uri="{FF2B5EF4-FFF2-40B4-BE49-F238E27FC236}">
                <a16:creationId xmlns:a16="http://schemas.microsoft.com/office/drawing/2014/main" id="{F2AC3627-3C23-41AD-8F87-94555D33B2B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DD66BF0-9951-47B7-8390-767D516EEB2F}"/>
              </a:ext>
            </a:extLst>
          </p:cNvPr>
          <p:cNvSpPr>
            <a:spLocks noGrp="1"/>
          </p:cNvSpPr>
          <p:nvPr>
            <p:ph type="sldNum" sz="quarter" idx="12"/>
          </p:nvPr>
        </p:nvSpPr>
        <p:spPr/>
        <p:txBody>
          <a:bodyPr/>
          <a:lstStyle/>
          <a:p>
            <a:fld id="{5E118412-4FE1-4DB8-9A43-B849B64FDB26}" type="slidenum">
              <a:rPr lang="en-GB" smtClean="0"/>
              <a:t>‹#›</a:t>
            </a:fld>
            <a:endParaRPr lang="en-GB"/>
          </a:p>
        </p:txBody>
      </p:sp>
    </p:spTree>
    <p:extLst>
      <p:ext uri="{BB962C8B-B14F-4D97-AF65-F5344CB8AC3E}">
        <p14:creationId xmlns:p14="http://schemas.microsoft.com/office/powerpoint/2010/main" val="1848208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CD1AF7-A59B-47F2-A0A1-80D9AA46C896}"/>
              </a:ext>
            </a:extLst>
          </p:cNvPr>
          <p:cNvSpPr>
            <a:spLocks noGrp="1"/>
          </p:cNvSpPr>
          <p:nvPr>
            <p:ph type="dt" sz="half" idx="10"/>
          </p:nvPr>
        </p:nvSpPr>
        <p:spPr/>
        <p:txBody>
          <a:bodyPr/>
          <a:lstStyle/>
          <a:p>
            <a:fld id="{061164AE-60F9-43D1-B2C1-348728B83432}" type="datetimeFigureOut">
              <a:rPr lang="en-GB" smtClean="0"/>
              <a:t>16/11/2023</a:t>
            </a:fld>
            <a:endParaRPr lang="en-GB"/>
          </a:p>
        </p:txBody>
      </p:sp>
      <p:sp>
        <p:nvSpPr>
          <p:cNvPr id="3" name="Footer Placeholder 2">
            <a:extLst>
              <a:ext uri="{FF2B5EF4-FFF2-40B4-BE49-F238E27FC236}">
                <a16:creationId xmlns:a16="http://schemas.microsoft.com/office/drawing/2014/main" id="{3BF74B5C-72FF-4086-8771-033C8BF00C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DF24419-60F1-4083-8E66-4FB9CCC445C3}"/>
              </a:ext>
            </a:extLst>
          </p:cNvPr>
          <p:cNvSpPr>
            <a:spLocks noGrp="1"/>
          </p:cNvSpPr>
          <p:nvPr>
            <p:ph type="sldNum" sz="quarter" idx="12"/>
          </p:nvPr>
        </p:nvSpPr>
        <p:spPr/>
        <p:txBody>
          <a:bodyPr/>
          <a:lstStyle/>
          <a:p>
            <a:fld id="{5E118412-4FE1-4DB8-9A43-B849B64FDB26}" type="slidenum">
              <a:rPr lang="en-GB" smtClean="0"/>
              <a:t>‹#›</a:t>
            </a:fld>
            <a:endParaRPr lang="en-GB"/>
          </a:p>
        </p:txBody>
      </p:sp>
    </p:spTree>
    <p:extLst>
      <p:ext uri="{BB962C8B-B14F-4D97-AF65-F5344CB8AC3E}">
        <p14:creationId xmlns:p14="http://schemas.microsoft.com/office/powerpoint/2010/main" val="569753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73560-EC81-4065-992C-09838C3AD6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CD7F9A2-F7C7-49B5-A3DD-98060BE296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FE7EB02-FDF0-4BA0-B898-3798A32C1F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7A62C7-158E-41F6-A50C-3F602C214043}"/>
              </a:ext>
            </a:extLst>
          </p:cNvPr>
          <p:cNvSpPr>
            <a:spLocks noGrp="1"/>
          </p:cNvSpPr>
          <p:nvPr>
            <p:ph type="dt" sz="half" idx="10"/>
          </p:nvPr>
        </p:nvSpPr>
        <p:spPr/>
        <p:txBody>
          <a:bodyPr/>
          <a:lstStyle/>
          <a:p>
            <a:fld id="{061164AE-60F9-43D1-B2C1-348728B83432}" type="datetimeFigureOut">
              <a:rPr lang="en-GB" smtClean="0"/>
              <a:t>16/11/2023</a:t>
            </a:fld>
            <a:endParaRPr lang="en-GB"/>
          </a:p>
        </p:txBody>
      </p:sp>
      <p:sp>
        <p:nvSpPr>
          <p:cNvPr id="6" name="Footer Placeholder 5">
            <a:extLst>
              <a:ext uri="{FF2B5EF4-FFF2-40B4-BE49-F238E27FC236}">
                <a16:creationId xmlns:a16="http://schemas.microsoft.com/office/drawing/2014/main" id="{51243F3E-0864-4D0B-994F-789E6F76C7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4A4583-BAC1-4B11-BC00-434D09B540DB}"/>
              </a:ext>
            </a:extLst>
          </p:cNvPr>
          <p:cNvSpPr>
            <a:spLocks noGrp="1"/>
          </p:cNvSpPr>
          <p:nvPr>
            <p:ph type="sldNum" sz="quarter" idx="12"/>
          </p:nvPr>
        </p:nvSpPr>
        <p:spPr/>
        <p:txBody>
          <a:bodyPr/>
          <a:lstStyle/>
          <a:p>
            <a:fld id="{5E118412-4FE1-4DB8-9A43-B849B64FDB26}" type="slidenum">
              <a:rPr lang="en-GB" smtClean="0"/>
              <a:t>‹#›</a:t>
            </a:fld>
            <a:endParaRPr lang="en-GB"/>
          </a:p>
        </p:txBody>
      </p:sp>
    </p:spTree>
    <p:extLst>
      <p:ext uri="{BB962C8B-B14F-4D97-AF65-F5344CB8AC3E}">
        <p14:creationId xmlns:p14="http://schemas.microsoft.com/office/powerpoint/2010/main" val="2770826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2DE79-CD0D-4AE7-B507-1CAB338557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8A1AF19-A809-42E2-8D39-88857F142D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1A791B7-2326-4BC6-AA50-F9CB2D55A4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926936-6548-417B-B48A-D8E21FD142E6}"/>
              </a:ext>
            </a:extLst>
          </p:cNvPr>
          <p:cNvSpPr>
            <a:spLocks noGrp="1"/>
          </p:cNvSpPr>
          <p:nvPr>
            <p:ph type="dt" sz="half" idx="10"/>
          </p:nvPr>
        </p:nvSpPr>
        <p:spPr/>
        <p:txBody>
          <a:bodyPr/>
          <a:lstStyle/>
          <a:p>
            <a:fld id="{061164AE-60F9-43D1-B2C1-348728B83432}" type="datetimeFigureOut">
              <a:rPr lang="en-GB" smtClean="0"/>
              <a:t>16/11/2023</a:t>
            </a:fld>
            <a:endParaRPr lang="en-GB"/>
          </a:p>
        </p:txBody>
      </p:sp>
      <p:sp>
        <p:nvSpPr>
          <p:cNvPr id="6" name="Footer Placeholder 5">
            <a:extLst>
              <a:ext uri="{FF2B5EF4-FFF2-40B4-BE49-F238E27FC236}">
                <a16:creationId xmlns:a16="http://schemas.microsoft.com/office/drawing/2014/main" id="{E4AF7A1C-5B47-427F-B83F-2953436DEE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D009C5-B8C9-4574-AAF6-CD9B77270D8A}"/>
              </a:ext>
            </a:extLst>
          </p:cNvPr>
          <p:cNvSpPr>
            <a:spLocks noGrp="1"/>
          </p:cNvSpPr>
          <p:nvPr>
            <p:ph type="sldNum" sz="quarter" idx="12"/>
          </p:nvPr>
        </p:nvSpPr>
        <p:spPr/>
        <p:txBody>
          <a:bodyPr/>
          <a:lstStyle/>
          <a:p>
            <a:fld id="{5E118412-4FE1-4DB8-9A43-B849B64FDB26}" type="slidenum">
              <a:rPr lang="en-GB" smtClean="0"/>
              <a:t>‹#›</a:t>
            </a:fld>
            <a:endParaRPr lang="en-GB"/>
          </a:p>
        </p:txBody>
      </p:sp>
    </p:spTree>
    <p:extLst>
      <p:ext uri="{BB962C8B-B14F-4D97-AF65-F5344CB8AC3E}">
        <p14:creationId xmlns:p14="http://schemas.microsoft.com/office/powerpoint/2010/main" val="2693588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F8A223-E9B7-4283-830C-7D633CC21C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5FF086-1C28-44C7-8BE1-9F1D3105B9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5BC479-0EE7-499F-AB01-9B60B784A5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1164AE-60F9-43D1-B2C1-348728B83432}" type="datetimeFigureOut">
              <a:rPr lang="en-GB" smtClean="0"/>
              <a:t>16/11/2023</a:t>
            </a:fld>
            <a:endParaRPr lang="en-GB"/>
          </a:p>
        </p:txBody>
      </p:sp>
      <p:sp>
        <p:nvSpPr>
          <p:cNvPr id="5" name="Footer Placeholder 4">
            <a:extLst>
              <a:ext uri="{FF2B5EF4-FFF2-40B4-BE49-F238E27FC236}">
                <a16:creationId xmlns:a16="http://schemas.microsoft.com/office/drawing/2014/main" id="{CA94784D-62FE-4C62-A837-573C8540E1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C931107-5831-4564-A5EC-873C168F67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18412-4FE1-4DB8-9A43-B849B64FDB26}" type="slidenum">
              <a:rPr lang="en-GB" smtClean="0"/>
              <a:t>‹#›</a:t>
            </a:fld>
            <a:endParaRPr lang="en-GB"/>
          </a:p>
        </p:txBody>
      </p:sp>
    </p:spTree>
    <p:extLst>
      <p:ext uri="{BB962C8B-B14F-4D97-AF65-F5344CB8AC3E}">
        <p14:creationId xmlns:p14="http://schemas.microsoft.com/office/powerpoint/2010/main" val="2564350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123B7-43C4-469F-9684-D326628BBF0F}" type="datetimeFigureOut">
              <a:rPr lang="en-GB" smtClean="0"/>
              <a:t>16/11/2023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6B7647-55E0-4C82-94ED-F45EC3351B2C}" type="slidenum">
              <a:rPr lang="en-GB" smtClean="0"/>
              <a:t>‹#›</a:t>
            </a:fld>
            <a:endParaRPr lang="en-GB" dirty="0"/>
          </a:p>
        </p:txBody>
      </p:sp>
    </p:spTree>
    <p:extLst>
      <p:ext uri="{BB962C8B-B14F-4D97-AF65-F5344CB8AC3E}">
        <p14:creationId xmlns:p14="http://schemas.microsoft.com/office/powerpoint/2010/main" val="392521850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nelft.nhs.uk/barking-dagenham-mental-health-support-team" TargetMode="Externa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2.jpe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s://www.instagram.com/bdmhst_nelft/" TargetMode="External"/><Relationship Id="rId7" Type="http://schemas.openxmlformats.org/officeDocument/2006/relationships/image" Target="../media/image1.jpeg"/><Relationship Id="rId2" Type="http://schemas.openxmlformats.org/officeDocument/2006/relationships/hyperlink" Target="mailto:MHST.BD@nelft.uk" TargetMode="External"/><Relationship Id="rId1" Type="http://schemas.openxmlformats.org/officeDocument/2006/relationships/slideLayout" Target="../slideLayouts/slideLayout18.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https://www.england.nhs.uk/mental-health/cyp/trailblazers" TargetMode="External"/><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9.png"/><Relationship Id="rId4" Type="http://schemas.openxmlformats.org/officeDocument/2006/relationships/diagramQuickStyle" Target="../diagrams/quickStyle1.xml"/><Relationship Id="rId9"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47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9D8DDC4-F2F1-455F-A165-4DB71344E70B}"/>
              </a:ext>
            </a:extLst>
          </p:cNvPr>
          <p:cNvPicPr>
            <a:picLocks noChangeAspect="1"/>
          </p:cNvPicPr>
          <p:nvPr/>
        </p:nvPicPr>
        <p:blipFill rotWithShape="1">
          <a:blip r:embed="rId2"/>
          <a:srcRect l="19102" t="59999" r="26758" b="25000"/>
          <a:stretch/>
        </p:blipFill>
        <p:spPr>
          <a:xfrm>
            <a:off x="6669088" y="5602288"/>
            <a:ext cx="4313238" cy="617538"/>
          </a:xfrm>
          <a:prstGeom prst="rect">
            <a:avLst/>
          </a:prstGeom>
        </p:spPr>
      </p:pic>
      <p:pic>
        <p:nvPicPr>
          <p:cNvPr id="6" name="Picture 5">
            <a:extLst>
              <a:ext uri="{FF2B5EF4-FFF2-40B4-BE49-F238E27FC236}">
                <a16:creationId xmlns:a16="http://schemas.microsoft.com/office/drawing/2014/main" id="{61E2ADCB-46E4-4E4B-A917-A8DED8BC5327}"/>
              </a:ext>
            </a:extLst>
          </p:cNvPr>
          <p:cNvPicPr>
            <a:picLocks noChangeAspect="1"/>
          </p:cNvPicPr>
          <p:nvPr/>
        </p:nvPicPr>
        <p:blipFill rotWithShape="1">
          <a:blip r:embed="rId3"/>
          <a:srcRect l="38135" t="33709" r="10052" b="42253"/>
          <a:stretch/>
        </p:blipFill>
        <p:spPr>
          <a:xfrm>
            <a:off x="6669088" y="639763"/>
            <a:ext cx="4313238" cy="1076325"/>
          </a:xfrm>
          <a:prstGeom prst="rect">
            <a:avLst/>
          </a:prstGeom>
        </p:spPr>
      </p:pic>
      <p:sp>
        <p:nvSpPr>
          <p:cNvPr id="2" name="Title 1">
            <a:extLst>
              <a:ext uri="{FF2B5EF4-FFF2-40B4-BE49-F238E27FC236}">
                <a16:creationId xmlns:a16="http://schemas.microsoft.com/office/drawing/2014/main" id="{9D03ACC5-4028-48B4-A5A1-BA650F4CD377}"/>
              </a:ext>
            </a:extLst>
          </p:cNvPr>
          <p:cNvSpPr>
            <a:spLocks noGrp="1"/>
          </p:cNvSpPr>
          <p:nvPr>
            <p:ph type="ctrTitle"/>
          </p:nvPr>
        </p:nvSpPr>
        <p:spPr>
          <a:xfrm>
            <a:off x="310814" y="448056"/>
            <a:ext cx="4846919" cy="6135624"/>
          </a:xfrm>
        </p:spPr>
        <p:txBody>
          <a:bodyPr vert="horz" lIns="91440" tIns="45720" rIns="91440" bIns="45720" rtlCol="0" anchor="ctr">
            <a:normAutofit/>
          </a:bodyPr>
          <a:lstStyle/>
          <a:p>
            <a:pPr>
              <a:lnSpc>
                <a:spcPct val="150000"/>
              </a:lnSpc>
            </a:pPr>
            <a:r>
              <a:rPr lang="en-US" sz="4400" b="1" kern="1200" spc="-80" dirty="0">
                <a:solidFill>
                  <a:srgbClr val="FFFFFF"/>
                </a:solidFill>
                <a:latin typeface="+mj-lt"/>
                <a:ea typeface="+mj-ea"/>
                <a:cs typeface="+mj-cs"/>
              </a:rPr>
              <a:t>B&amp;D</a:t>
            </a:r>
            <a:r>
              <a:rPr lang="en-US" sz="4400" b="1" dirty="0">
                <a:solidFill>
                  <a:schemeClr val="bg1"/>
                </a:solidFill>
                <a:effectLst>
                  <a:outerShdw blurRad="38100" dist="38100" dir="2700000" algn="tl">
                    <a:srgbClr val="000000">
                      <a:alpha val="43137"/>
                    </a:srgbClr>
                  </a:outerShdw>
                </a:effectLst>
              </a:rPr>
              <a:t> MENTAL HEALTH SUPPORT TEAMS (MHST)</a:t>
            </a:r>
            <a:br>
              <a:rPr lang="en-US" sz="4400" b="1" dirty="0">
                <a:solidFill>
                  <a:schemeClr val="bg1"/>
                </a:solidFill>
                <a:effectLst>
                  <a:outerShdw blurRad="38100" dist="38100" dir="2700000" algn="tl">
                    <a:srgbClr val="000000">
                      <a:alpha val="43137"/>
                    </a:srgbClr>
                  </a:outerShdw>
                </a:effectLst>
              </a:rPr>
            </a:b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Light" panose="020F0302020204030204"/>
                <a:ea typeface="+mj-ea"/>
                <a:cs typeface="+mj-cs"/>
              </a:rPr>
              <a:t>Nasif Nijabat</a:t>
            </a:r>
            <a:b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Light" panose="020F0302020204030204"/>
                <a:ea typeface="+mj-ea"/>
                <a:cs typeface="+mj-cs"/>
              </a:rPr>
            </a:b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Light" panose="020F0302020204030204"/>
                <a:ea typeface="+mj-ea"/>
                <a:cs typeface="+mj-cs"/>
              </a:rPr>
              <a:t>Service Lead</a:t>
            </a:r>
            <a:br>
              <a:rPr lang="en-US" sz="4400" b="1" dirty="0">
                <a:solidFill>
                  <a:schemeClr val="bg1"/>
                </a:solidFill>
                <a:effectLst>
                  <a:outerShdw blurRad="38100" dist="38100" dir="2700000" algn="tl">
                    <a:srgbClr val="000000">
                      <a:alpha val="43137"/>
                    </a:srgbClr>
                  </a:outerShdw>
                </a:effectLst>
              </a:rPr>
            </a:br>
            <a:r>
              <a:rPr lang="en-US" sz="2000" b="1" dirty="0">
                <a:solidFill>
                  <a:schemeClr val="bg1"/>
                </a:solidFill>
                <a:effectLst>
                  <a:outerShdw blurRad="38100" dist="38100" dir="2700000" algn="tl">
                    <a:srgbClr val="000000">
                      <a:alpha val="43137"/>
                    </a:srgbClr>
                  </a:outerShdw>
                </a:effectLst>
              </a:rPr>
              <a:t>Ceren Devitt and Toni Quick</a:t>
            </a:r>
            <a:br>
              <a:rPr lang="en-US" sz="2000" b="1" dirty="0">
                <a:solidFill>
                  <a:schemeClr val="bg1"/>
                </a:solidFill>
                <a:effectLst>
                  <a:outerShdw blurRad="38100" dist="38100" dir="2700000" algn="tl">
                    <a:srgbClr val="000000">
                      <a:alpha val="43137"/>
                    </a:srgbClr>
                  </a:outerShdw>
                </a:effectLst>
              </a:rPr>
            </a:br>
            <a:r>
              <a:rPr lang="en-US" sz="2000" b="1" dirty="0">
                <a:solidFill>
                  <a:schemeClr val="bg1"/>
                </a:solidFill>
                <a:effectLst>
                  <a:outerShdw blurRad="38100" dist="38100" dir="2700000" algn="tl">
                    <a:srgbClr val="000000">
                      <a:alpha val="43137"/>
                    </a:srgbClr>
                  </a:outerShdw>
                </a:effectLst>
              </a:rPr>
              <a:t>Senior Therapists and Supervisors</a:t>
            </a:r>
            <a:endParaRPr lang="en-US" sz="2000" b="1" kern="1200" spc="-80" dirty="0">
              <a:solidFill>
                <a:schemeClr val="bg1"/>
              </a:solidFill>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A223CBEE-BE40-6E0C-41EE-D9ADA0003991}"/>
              </a:ext>
            </a:extLst>
          </p:cNvPr>
          <p:cNvPicPr>
            <a:picLocks noChangeAspect="1"/>
          </p:cNvPicPr>
          <p:nvPr/>
        </p:nvPicPr>
        <p:blipFill>
          <a:blip r:embed="rId4"/>
          <a:stretch>
            <a:fillRect/>
          </a:stretch>
        </p:blipFill>
        <p:spPr>
          <a:xfrm>
            <a:off x="6669088" y="1858702"/>
            <a:ext cx="4313238" cy="3283211"/>
          </a:xfrm>
          <a:prstGeom prst="rect">
            <a:avLst/>
          </a:prstGeom>
        </p:spPr>
      </p:pic>
    </p:spTree>
    <p:extLst>
      <p:ext uri="{BB962C8B-B14F-4D97-AF65-F5344CB8AC3E}">
        <p14:creationId xmlns:p14="http://schemas.microsoft.com/office/powerpoint/2010/main" val="3350252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A13BA2-D331-7AF0-B6D6-405A1B95BBF2}"/>
              </a:ext>
            </a:extLst>
          </p:cNvPr>
          <p:cNvSpPr txBox="1"/>
          <p:nvPr/>
        </p:nvSpPr>
        <p:spPr>
          <a:xfrm>
            <a:off x="1319700" y="5521944"/>
            <a:ext cx="9247799" cy="646331"/>
          </a:xfrm>
          <a:prstGeom prst="rect">
            <a:avLst/>
          </a:prstGeom>
          <a:noFill/>
        </p:spPr>
        <p:txBody>
          <a:bodyPr wrap="square">
            <a:spAutoFit/>
          </a:bodyPr>
          <a:lstStyle/>
          <a:p>
            <a:endParaRPr lang="en-GB" dirty="0">
              <a:hlinkClick r:id="rId2"/>
            </a:endParaRPr>
          </a:p>
          <a:p>
            <a:r>
              <a:rPr lang="en-GB" dirty="0">
                <a:hlinkClick r:id="rId2"/>
              </a:rPr>
              <a:t>Barking &amp; Dagenham Mental Health Support Team (MHST) | NELFT NHS Foundation Trust</a:t>
            </a:r>
            <a:endParaRPr lang="en-GB" dirty="0"/>
          </a:p>
        </p:txBody>
      </p:sp>
      <p:pic>
        <p:nvPicPr>
          <p:cNvPr id="7" name="Picture 6">
            <a:extLst>
              <a:ext uri="{FF2B5EF4-FFF2-40B4-BE49-F238E27FC236}">
                <a16:creationId xmlns:a16="http://schemas.microsoft.com/office/drawing/2014/main" id="{CFE59EEC-66B3-2A21-A7DD-F336D6B09160}"/>
              </a:ext>
            </a:extLst>
          </p:cNvPr>
          <p:cNvPicPr>
            <a:picLocks noChangeAspect="1"/>
          </p:cNvPicPr>
          <p:nvPr/>
        </p:nvPicPr>
        <p:blipFill rotWithShape="1">
          <a:blip r:embed="rId3"/>
          <a:srcRect t="15353" r="3561" b="7609"/>
          <a:stretch/>
        </p:blipFill>
        <p:spPr>
          <a:xfrm>
            <a:off x="2653269" y="2397744"/>
            <a:ext cx="5999241" cy="2695654"/>
          </a:xfrm>
          <a:prstGeom prst="rect">
            <a:avLst/>
          </a:prstGeom>
        </p:spPr>
      </p:pic>
      <p:sp>
        <p:nvSpPr>
          <p:cNvPr id="8" name="Rectangle 2">
            <a:extLst>
              <a:ext uri="{FF2B5EF4-FFF2-40B4-BE49-F238E27FC236}">
                <a16:creationId xmlns:a16="http://schemas.microsoft.com/office/drawing/2014/main" id="{95A1C8C5-2ED0-681D-8CBD-D2DB54AAF4F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TextBox 13">
            <a:extLst>
              <a:ext uri="{FF2B5EF4-FFF2-40B4-BE49-F238E27FC236}">
                <a16:creationId xmlns:a16="http://schemas.microsoft.com/office/drawing/2014/main" id="{A790CFE6-F8E8-81A6-268E-18FA72875510}"/>
              </a:ext>
            </a:extLst>
          </p:cNvPr>
          <p:cNvSpPr txBox="1"/>
          <p:nvPr/>
        </p:nvSpPr>
        <p:spPr>
          <a:xfrm>
            <a:off x="554181" y="533544"/>
            <a:ext cx="7148945" cy="369332"/>
          </a:xfrm>
          <a:prstGeom prst="rect">
            <a:avLst/>
          </a:prstGeom>
          <a:noFill/>
        </p:spPr>
        <p:txBody>
          <a:bodyPr wrap="square" rtlCol="0">
            <a:spAutoFit/>
          </a:bodyPr>
          <a:lstStyle/>
          <a:p>
            <a:r>
              <a:rPr lang="en-GB" dirty="0"/>
              <a:t> </a:t>
            </a:r>
          </a:p>
        </p:txBody>
      </p:sp>
      <p:sp>
        <p:nvSpPr>
          <p:cNvPr id="16" name="AutoShape 5" descr="Image result for instagram image">
            <a:extLst>
              <a:ext uri="{FF2B5EF4-FFF2-40B4-BE49-F238E27FC236}">
                <a16:creationId xmlns:a16="http://schemas.microsoft.com/office/drawing/2014/main" id="{6F8055D8-6559-F516-F9D7-283DF67578F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Title 18">
            <a:extLst>
              <a:ext uri="{FF2B5EF4-FFF2-40B4-BE49-F238E27FC236}">
                <a16:creationId xmlns:a16="http://schemas.microsoft.com/office/drawing/2014/main" id="{0BB14130-D8D1-432E-6501-0B5D4D9A1554}"/>
              </a:ext>
            </a:extLst>
          </p:cNvPr>
          <p:cNvSpPr>
            <a:spLocks noGrp="1"/>
          </p:cNvSpPr>
          <p:nvPr>
            <p:ph type="title"/>
          </p:nvPr>
        </p:nvSpPr>
        <p:spPr>
          <a:xfrm>
            <a:off x="1319700" y="664720"/>
            <a:ext cx="9649344" cy="1325563"/>
          </a:xfrm>
        </p:spPr>
        <p:txBody>
          <a:bodyPr>
            <a:normAutofit/>
          </a:bodyPr>
          <a:lstStyle/>
          <a:p>
            <a:r>
              <a:rPr lang="en-GB" sz="3600" b="1" dirty="0">
                <a:solidFill>
                  <a:srgbClr val="0070C0"/>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Further information can be found on the B&amp;D MHST webpage </a:t>
            </a:r>
            <a:endParaRPr lang="en-GB" sz="3600" b="1" dirty="0">
              <a:latin typeface="Arial Bold" panose="020B0704020202020204" pitchFamily="34" charset="0"/>
              <a:cs typeface="Arial Bold" panose="020B0704020202020204" pitchFamily="34" charset="0"/>
            </a:endParaRPr>
          </a:p>
        </p:txBody>
      </p:sp>
      <p:pic>
        <p:nvPicPr>
          <p:cNvPr id="23" name="Picture 6">
            <a:extLst>
              <a:ext uri="{FF2B5EF4-FFF2-40B4-BE49-F238E27FC236}">
                <a16:creationId xmlns:a16="http://schemas.microsoft.com/office/drawing/2014/main" id="{6CEB8C8F-B346-2DF5-72CC-DAD3F3F0B3E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04505" y="99366"/>
            <a:ext cx="2073195" cy="7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AE7833AF-9B44-6843-580F-5050E2CFEB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6309475"/>
            <a:ext cx="12192000" cy="536239"/>
          </a:xfrm>
          <a:prstGeom prst="rect">
            <a:avLst/>
          </a:prstGeom>
        </p:spPr>
      </p:pic>
      <p:pic>
        <p:nvPicPr>
          <p:cNvPr id="25" name="Picture 24">
            <a:extLst>
              <a:ext uri="{FF2B5EF4-FFF2-40B4-BE49-F238E27FC236}">
                <a16:creationId xmlns:a16="http://schemas.microsoft.com/office/drawing/2014/main" id="{450A9099-F907-EF03-DED8-750FB26DB8F3}"/>
              </a:ext>
            </a:extLst>
          </p:cNvPr>
          <p:cNvPicPr>
            <a:picLocks noChangeAspect="1"/>
          </p:cNvPicPr>
          <p:nvPr/>
        </p:nvPicPr>
        <p:blipFill>
          <a:blip r:embed="rId6"/>
          <a:stretch>
            <a:fillRect/>
          </a:stretch>
        </p:blipFill>
        <p:spPr>
          <a:xfrm>
            <a:off x="86453" y="99366"/>
            <a:ext cx="1237957" cy="940707"/>
          </a:xfrm>
          <a:prstGeom prst="rect">
            <a:avLst/>
          </a:prstGeom>
        </p:spPr>
      </p:pic>
    </p:spTree>
    <p:extLst>
      <p:ext uri="{BB962C8B-B14F-4D97-AF65-F5344CB8AC3E}">
        <p14:creationId xmlns:p14="http://schemas.microsoft.com/office/powerpoint/2010/main" val="2162393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4DE07-9F4A-5531-E907-F03B2B4E94A4}"/>
              </a:ext>
            </a:extLst>
          </p:cNvPr>
          <p:cNvSpPr>
            <a:spLocks noGrp="1"/>
          </p:cNvSpPr>
          <p:nvPr>
            <p:ph type="title"/>
          </p:nvPr>
        </p:nvSpPr>
        <p:spPr>
          <a:xfrm>
            <a:off x="1037749" y="1040738"/>
            <a:ext cx="6020276" cy="1191711"/>
          </a:xfrm>
        </p:spPr>
        <p:txBody>
          <a:bodyPr>
            <a:normAutofit/>
          </a:bodyPr>
          <a:lstStyle/>
          <a:p>
            <a:r>
              <a:rPr lang="en-GB" sz="2800" b="1" dirty="0">
                <a:solidFill>
                  <a:srgbClr val="0070C0"/>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Follow B&amp;D MHST on Instagram</a:t>
            </a:r>
            <a:br>
              <a:rPr lang="en-GB" sz="2800" b="1" dirty="0">
                <a:solidFill>
                  <a:srgbClr val="0070C0"/>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GB" sz="2800" b="1" dirty="0">
                <a:solidFill>
                  <a:srgbClr val="0070C0"/>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a:t>
            </a:r>
            <a:endParaRPr lang="en-GB" sz="2800" dirty="0"/>
          </a:p>
        </p:txBody>
      </p:sp>
      <p:sp>
        <p:nvSpPr>
          <p:cNvPr id="4" name="TextBox 3">
            <a:extLst>
              <a:ext uri="{FF2B5EF4-FFF2-40B4-BE49-F238E27FC236}">
                <a16:creationId xmlns:a16="http://schemas.microsoft.com/office/drawing/2014/main" id="{8A23FDBD-A781-2A2C-A557-9BB58F4E79CF}"/>
              </a:ext>
            </a:extLst>
          </p:cNvPr>
          <p:cNvSpPr txBox="1"/>
          <p:nvPr/>
        </p:nvSpPr>
        <p:spPr>
          <a:xfrm>
            <a:off x="2172905" y="5260155"/>
            <a:ext cx="3436591" cy="523220"/>
          </a:xfrm>
          <a:prstGeom prst="rect">
            <a:avLst/>
          </a:prstGeom>
          <a:noFill/>
        </p:spPr>
        <p:txBody>
          <a:bodyPr wrap="square">
            <a:spAutoFit/>
          </a:bodyPr>
          <a:lstStyle/>
          <a:p>
            <a:r>
              <a:rPr lang="en-GB" sz="2800" u="sng" dirty="0">
                <a:solidFill>
                  <a:srgbClr val="0563C1"/>
                </a:solidFill>
                <a:effectLst/>
                <a:latin typeface="Gill Sans MT" panose="020B0502020104020203" pitchFamily="34" charset="0"/>
                <a:ea typeface="Calibri" panose="020F0502020204030204" pitchFamily="34" charset="0"/>
                <a:cs typeface="Calibri" panose="020F0502020204030204" pitchFamily="34" charset="0"/>
                <a:hlinkClick r:id="rId2"/>
              </a:rPr>
              <a:t>MHST.BD@nelft.uk</a:t>
            </a:r>
            <a:endParaRPr lang="en-GB" sz="2800" dirty="0"/>
          </a:p>
        </p:txBody>
      </p:sp>
      <p:sp>
        <p:nvSpPr>
          <p:cNvPr id="5" name="TextBox 4">
            <a:extLst>
              <a:ext uri="{FF2B5EF4-FFF2-40B4-BE49-F238E27FC236}">
                <a16:creationId xmlns:a16="http://schemas.microsoft.com/office/drawing/2014/main" id="{3F7FF0F1-3874-C75E-74D1-9918F6413B5A}"/>
              </a:ext>
            </a:extLst>
          </p:cNvPr>
          <p:cNvSpPr txBox="1"/>
          <p:nvPr/>
        </p:nvSpPr>
        <p:spPr>
          <a:xfrm>
            <a:off x="2172905" y="1903601"/>
            <a:ext cx="3852834" cy="861774"/>
          </a:xfrm>
          <a:prstGeom prst="rect">
            <a:avLst/>
          </a:prstGeom>
          <a:noFill/>
        </p:spPr>
        <p:txBody>
          <a:bodyPr wrap="square">
            <a:spAutoFit/>
          </a:bodyPr>
          <a:lstStyle/>
          <a:p>
            <a:endParaRPr lang="en-GB" u="sng" dirty="0">
              <a:solidFill>
                <a:srgbClr val="4472C4"/>
              </a:solidFill>
              <a:latin typeface="Gill Sans MT" panose="020B0502020104020203" pitchFamily="34" charset="0"/>
              <a:ea typeface="Calibri" panose="020F0502020204030204" pitchFamily="34" charset="0"/>
              <a:cs typeface="Calibri" panose="020F0502020204030204" pitchFamily="34" charset="0"/>
              <a:hlinkClick r:id="rId3"/>
            </a:endParaRPr>
          </a:p>
          <a:p>
            <a:r>
              <a:rPr lang="en-GB" sz="3200" u="sng" dirty="0">
                <a:solidFill>
                  <a:srgbClr val="4472C4"/>
                </a:solidFill>
                <a:effectLst/>
                <a:latin typeface="Gill Sans MT" panose="020B0502020104020203" pitchFamily="34" charset="0"/>
                <a:ea typeface="Calibri" panose="020F0502020204030204" pitchFamily="34" charset="0"/>
                <a:cs typeface="Calibri" panose="020F0502020204030204" pitchFamily="34" charset="0"/>
                <a:hlinkClick r:id="rId3"/>
              </a:rPr>
              <a:t>@bdmhst_nelft</a:t>
            </a:r>
            <a:endParaRPr lang="en-GB" sz="3200" dirty="0"/>
          </a:p>
        </p:txBody>
      </p:sp>
      <p:sp>
        <p:nvSpPr>
          <p:cNvPr id="7" name="TextBox 6">
            <a:extLst>
              <a:ext uri="{FF2B5EF4-FFF2-40B4-BE49-F238E27FC236}">
                <a16:creationId xmlns:a16="http://schemas.microsoft.com/office/drawing/2014/main" id="{368A426D-AAEB-04A2-2413-F973C79274FA}"/>
              </a:ext>
            </a:extLst>
          </p:cNvPr>
          <p:cNvSpPr txBox="1"/>
          <p:nvPr/>
        </p:nvSpPr>
        <p:spPr>
          <a:xfrm>
            <a:off x="1037749" y="4243383"/>
            <a:ext cx="5660231" cy="523220"/>
          </a:xfrm>
          <a:prstGeom prst="rect">
            <a:avLst/>
          </a:prstGeom>
          <a:noFill/>
        </p:spPr>
        <p:txBody>
          <a:bodyPr wrap="square">
            <a:spAutoFit/>
          </a:bodyPr>
          <a:lstStyle/>
          <a:p>
            <a:r>
              <a:rPr lang="en-GB" sz="2800" b="1" dirty="0">
                <a:solidFill>
                  <a:srgbClr val="0070C0"/>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Email us with your enquiries </a:t>
            </a:r>
            <a:endParaRPr lang="en-GB" sz="2800" dirty="0"/>
          </a:p>
        </p:txBody>
      </p:sp>
      <p:pic>
        <p:nvPicPr>
          <p:cNvPr id="10" name="Picture 9">
            <a:extLst>
              <a:ext uri="{FF2B5EF4-FFF2-40B4-BE49-F238E27FC236}">
                <a16:creationId xmlns:a16="http://schemas.microsoft.com/office/drawing/2014/main" id="{82DBCE7E-4E61-1F53-4D0F-2E316D7E1291}"/>
              </a:ext>
            </a:extLst>
          </p:cNvPr>
          <p:cNvPicPr>
            <a:picLocks noChangeAspect="1"/>
          </p:cNvPicPr>
          <p:nvPr/>
        </p:nvPicPr>
        <p:blipFill>
          <a:blip r:embed="rId4"/>
          <a:stretch>
            <a:fillRect/>
          </a:stretch>
        </p:blipFill>
        <p:spPr>
          <a:xfrm>
            <a:off x="7604759" y="1106118"/>
            <a:ext cx="2252662" cy="2252662"/>
          </a:xfrm>
          <a:prstGeom prst="rect">
            <a:avLst/>
          </a:prstGeom>
        </p:spPr>
      </p:pic>
      <p:pic>
        <p:nvPicPr>
          <p:cNvPr id="12" name="Graphic 11" descr="Email with solid fill">
            <a:extLst>
              <a:ext uri="{FF2B5EF4-FFF2-40B4-BE49-F238E27FC236}">
                <a16:creationId xmlns:a16="http://schemas.microsoft.com/office/drawing/2014/main" id="{70DA3BAE-531F-624A-59F6-B0CCEA60E1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04759" y="3925554"/>
            <a:ext cx="2145983" cy="2145983"/>
          </a:xfrm>
          <a:prstGeom prst="rect">
            <a:avLst/>
          </a:prstGeom>
        </p:spPr>
      </p:pic>
      <p:pic>
        <p:nvPicPr>
          <p:cNvPr id="14" name="Picture 6">
            <a:extLst>
              <a:ext uri="{FF2B5EF4-FFF2-40B4-BE49-F238E27FC236}">
                <a16:creationId xmlns:a16="http://schemas.microsoft.com/office/drawing/2014/main" id="{ED2ECA51-9ED9-4C29-4008-41B52A682A4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04505" y="99366"/>
            <a:ext cx="2073195" cy="7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3EA9CF33-B079-9384-8967-8F6579E3AE3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6309475"/>
            <a:ext cx="12192000" cy="536239"/>
          </a:xfrm>
          <a:prstGeom prst="rect">
            <a:avLst/>
          </a:prstGeom>
        </p:spPr>
      </p:pic>
      <p:pic>
        <p:nvPicPr>
          <p:cNvPr id="16" name="Picture 15">
            <a:extLst>
              <a:ext uri="{FF2B5EF4-FFF2-40B4-BE49-F238E27FC236}">
                <a16:creationId xmlns:a16="http://schemas.microsoft.com/office/drawing/2014/main" id="{EFDDA9D7-0DB4-397D-2081-2D04B66A9634}"/>
              </a:ext>
            </a:extLst>
          </p:cNvPr>
          <p:cNvPicPr>
            <a:picLocks noChangeAspect="1"/>
          </p:cNvPicPr>
          <p:nvPr/>
        </p:nvPicPr>
        <p:blipFill>
          <a:blip r:embed="rId9"/>
          <a:stretch>
            <a:fillRect/>
          </a:stretch>
        </p:blipFill>
        <p:spPr>
          <a:xfrm>
            <a:off x="86453" y="99366"/>
            <a:ext cx="1237957" cy="940707"/>
          </a:xfrm>
          <a:prstGeom prst="rect">
            <a:avLst/>
          </a:prstGeom>
        </p:spPr>
      </p:pic>
    </p:spTree>
    <p:extLst>
      <p:ext uri="{BB962C8B-B14F-4D97-AF65-F5344CB8AC3E}">
        <p14:creationId xmlns:p14="http://schemas.microsoft.com/office/powerpoint/2010/main" val="1534158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107E4CD-C042-3751-E141-E27B84D4130D}"/>
              </a:ext>
            </a:extLst>
          </p:cNvPr>
          <p:cNvPicPr>
            <a:picLocks noGrp="1" noChangeAspect="1"/>
          </p:cNvPicPr>
          <p:nvPr>
            <p:ph idx="1"/>
          </p:nvPr>
        </p:nvPicPr>
        <p:blipFill>
          <a:blip r:embed="rId2"/>
          <a:stretch>
            <a:fillRect/>
          </a:stretch>
        </p:blipFill>
        <p:spPr>
          <a:xfrm>
            <a:off x="5601085" y="173566"/>
            <a:ext cx="6510867" cy="6510867"/>
          </a:xfrm>
        </p:spPr>
      </p:pic>
      <p:sp>
        <p:nvSpPr>
          <p:cNvPr id="8" name="TextBox 7">
            <a:extLst>
              <a:ext uri="{FF2B5EF4-FFF2-40B4-BE49-F238E27FC236}">
                <a16:creationId xmlns:a16="http://schemas.microsoft.com/office/drawing/2014/main" id="{7AF07F66-58A1-DF45-70E1-E04C31AB6877}"/>
              </a:ext>
            </a:extLst>
          </p:cNvPr>
          <p:cNvSpPr txBox="1"/>
          <p:nvPr/>
        </p:nvSpPr>
        <p:spPr>
          <a:xfrm>
            <a:off x="147782" y="1154545"/>
            <a:ext cx="5689600" cy="5069080"/>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
                <a:cs typeface="Arial Bold" panose="020B0704020202020204" pitchFamily="34" charset="0"/>
              </a:rPr>
              <a:t>In response to the </a:t>
            </a:r>
            <a:r>
              <a:rPr kumimoji="0" lang="en-GB" sz="1800" b="0" i="0" u="none" strike="noStrike" kern="1200" cap="none" spc="0" normalizeH="0" baseline="0" noProof="0" dirty="0">
                <a:ln>
                  <a:noFill/>
                </a:ln>
                <a:solidFill>
                  <a:prstClr val="black"/>
                </a:solidFill>
                <a:effectLst/>
                <a:uLnTx/>
                <a:uFillTx/>
                <a:latin typeface="Arial "/>
                <a:cs typeface="Arial Bold" panose="020B0704020202020204" pitchFamily="34" charset="0"/>
                <a:hlinkClick r:id="rId3"/>
              </a:rPr>
              <a:t>‘Green Paper for Transforming Children and Young People’s Mental Health’</a:t>
            </a:r>
            <a:r>
              <a:rPr kumimoji="0" lang="en-GB" sz="1800" b="0" i="0" u="none" strike="noStrike" kern="1200" cap="none" spc="0" normalizeH="0" baseline="0" noProof="0" dirty="0">
                <a:ln>
                  <a:noFill/>
                </a:ln>
                <a:solidFill>
                  <a:prstClr val="black"/>
                </a:solidFill>
                <a:effectLst/>
                <a:uLnTx/>
                <a:uFillTx/>
                <a:latin typeface="Arial "/>
                <a:cs typeface="Arial Bold" panose="020B0704020202020204" pitchFamily="34" charset="0"/>
              </a:rPr>
              <a:t> (2017), NHSE, NHSI, DfE, and MH partners developed ‘MHSTs’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600" b="0" i="0" u="none" strike="noStrike" kern="1200" cap="none" spc="0" normalizeH="0" baseline="0" noProof="0" dirty="0">
              <a:ln>
                <a:noFill/>
              </a:ln>
              <a:solidFill>
                <a:prstClr val="black"/>
              </a:solidFill>
              <a:effectLst/>
              <a:uLnTx/>
              <a:uFillTx/>
              <a:latin typeface="Arial "/>
              <a:cs typeface="Arial Bold" panose="020B07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
                <a:cs typeface="Arial Bold" panose="020B0704020202020204" pitchFamily="34" charset="0"/>
              </a:rPr>
              <a:t>We aim to bridge the gap between education and health care settings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
                <a:cs typeface="Arial Bold" panose="020B0704020202020204" pitchFamily="34" charset="0"/>
              </a:rPr>
              <a:t>Early interventions for mild-moderate MH issues delivered by Education Mental Health Practitioners (EMHPs)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600" b="0" i="0" u="none" strike="noStrike" kern="1200" cap="none" spc="0" normalizeH="0" baseline="0" noProof="0" dirty="0">
              <a:ln>
                <a:noFill/>
              </a:ln>
              <a:solidFill>
                <a:prstClr val="black"/>
              </a:solidFill>
              <a:effectLst/>
              <a:uLnTx/>
              <a:uFillTx/>
              <a:latin typeface="Arial "/>
              <a:cs typeface="Arial Bold" panose="020B07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
                <a:cs typeface="Arial Bold" panose="020B0704020202020204" pitchFamily="34" charset="0"/>
              </a:rPr>
              <a:t>Helping school staff to provide a ‘Whole-School Approach’ to MH and wellbeing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600" b="0" i="0" u="none" strike="noStrike" kern="1200" cap="none" spc="0" normalizeH="0" baseline="0" noProof="0" dirty="0">
              <a:ln>
                <a:noFill/>
              </a:ln>
              <a:solidFill>
                <a:prstClr val="black"/>
              </a:solidFill>
              <a:effectLst/>
              <a:uLnTx/>
              <a:uFillTx/>
              <a:latin typeface="Arial "/>
              <a:cs typeface="Arial Bold" panose="020B07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
                <a:cs typeface="Arial Bold" panose="020B0704020202020204" pitchFamily="34" charset="0"/>
              </a:rPr>
              <a:t>Link with local CYP MH services</a:t>
            </a:r>
            <a:endParaRPr lang="en-GB" sz="1800" dirty="0">
              <a:solidFill>
                <a:prstClr val="black"/>
              </a:solidFill>
              <a:latin typeface="Arial "/>
              <a:cs typeface="Arial Bold" panose="020B07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600" b="0" i="0" u="none" strike="noStrike" kern="1200" cap="none" spc="0" normalizeH="0" baseline="0" noProof="0" dirty="0">
              <a:ln>
                <a:noFill/>
              </a:ln>
              <a:solidFill>
                <a:prstClr val="black"/>
              </a:solidFill>
              <a:effectLst/>
              <a:uLnTx/>
              <a:uFillTx/>
              <a:latin typeface="Arial "/>
              <a:cs typeface="Arial Bold" panose="020B07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
                <a:cs typeface="Arial Bold" panose="020B0704020202020204" pitchFamily="34" charset="0"/>
              </a:rPr>
              <a:t>Collaborating with MH partners, </a:t>
            </a:r>
            <a:r>
              <a:rPr kumimoji="0" lang="en-GB" sz="1800" b="0" i="0" u="none" strike="noStrike" kern="1200" cap="none" spc="0" normalizeH="0" baseline="0" noProof="0" dirty="0">
                <a:ln>
                  <a:noFill/>
                </a:ln>
                <a:solidFill>
                  <a:prstClr val="black"/>
                </a:solidFill>
                <a:effectLst/>
                <a:uLnTx/>
                <a:uFillTx/>
                <a:latin typeface="Arial "/>
                <a:cs typeface="Arial Bold" panose="020B0704020202020204" pitchFamily="34" charset="0"/>
              </a:rPr>
              <a:t>CYP, parents/carers &amp; education workforce</a:t>
            </a:r>
          </a:p>
        </p:txBody>
      </p:sp>
      <p:sp>
        <p:nvSpPr>
          <p:cNvPr id="10" name="TextBox 9">
            <a:extLst>
              <a:ext uri="{FF2B5EF4-FFF2-40B4-BE49-F238E27FC236}">
                <a16:creationId xmlns:a16="http://schemas.microsoft.com/office/drawing/2014/main" id="{87EA6945-CEF1-919D-E1D2-509E4501EE7F}"/>
              </a:ext>
            </a:extLst>
          </p:cNvPr>
          <p:cNvSpPr txBox="1"/>
          <p:nvPr/>
        </p:nvSpPr>
        <p:spPr>
          <a:xfrm>
            <a:off x="-258618" y="634375"/>
            <a:ext cx="60960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Arial Bold" panose="020B0704020202020204" pitchFamily="34" charset="0"/>
                <a:cs typeface="Arial Bold" panose="020B0704020202020204" pitchFamily="34" charset="0"/>
              </a:rPr>
              <a:t>What is B&amp;D MHST?</a:t>
            </a:r>
            <a:endParaRPr kumimoji="0" lang="en-GB"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old" panose="020B0704020202020204" pitchFamily="34" charset="0"/>
              <a:ea typeface="Calibri" panose="020F0502020204030204" pitchFamily="34" charset="0"/>
              <a:cs typeface="Arial Bold" panose="020B0704020202020204" pitchFamily="34" charset="0"/>
            </a:endParaRPr>
          </a:p>
        </p:txBody>
      </p:sp>
      <p:pic>
        <p:nvPicPr>
          <p:cNvPr id="11" name="Picture 10">
            <a:extLst>
              <a:ext uri="{FF2B5EF4-FFF2-40B4-BE49-F238E27FC236}">
                <a16:creationId xmlns:a16="http://schemas.microsoft.com/office/drawing/2014/main" id="{6457FAE9-BC70-C8CD-7340-C23994C01A72}"/>
              </a:ext>
            </a:extLst>
          </p:cNvPr>
          <p:cNvPicPr>
            <a:picLocks noChangeAspect="1"/>
          </p:cNvPicPr>
          <p:nvPr/>
        </p:nvPicPr>
        <p:blipFill>
          <a:blip r:embed="rId4"/>
          <a:stretch>
            <a:fillRect/>
          </a:stretch>
        </p:blipFill>
        <p:spPr>
          <a:xfrm>
            <a:off x="184764" y="138286"/>
            <a:ext cx="894689" cy="679862"/>
          </a:xfrm>
          <a:prstGeom prst="rect">
            <a:avLst/>
          </a:prstGeom>
        </p:spPr>
      </p:pic>
    </p:spTree>
    <p:extLst>
      <p:ext uri="{BB962C8B-B14F-4D97-AF65-F5344CB8AC3E}">
        <p14:creationId xmlns:p14="http://schemas.microsoft.com/office/powerpoint/2010/main" val="893450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2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4173FE-E861-181E-C7F9-EFE6A2764574}"/>
              </a:ext>
            </a:extLst>
          </p:cNvPr>
          <p:cNvSpPr>
            <a:spLocks noGrp="1"/>
          </p:cNvSpPr>
          <p:nvPr>
            <p:ph type="title"/>
          </p:nvPr>
        </p:nvSpPr>
        <p:spPr>
          <a:xfrm>
            <a:off x="1061812" y="1421627"/>
            <a:ext cx="4818888" cy="1481328"/>
          </a:xfrm>
        </p:spPr>
        <p:txBody>
          <a:bodyPr anchor="b">
            <a:normAutofit fontScale="90000"/>
          </a:bodyPr>
          <a:lstStyle/>
          <a:p>
            <a:br>
              <a:rPr kumimoji="0" lang="en-GB" sz="5400" b="1" i="0" u="none" strike="noStrike" kern="1200" cap="none" spc="0" normalizeH="0" baseline="0" noProof="0">
                <a:ln>
                  <a:noFill/>
                </a:ln>
                <a:solidFill>
                  <a:srgbClr val="0070C0"/>
                </a:solidFill>
                <a:effectLst>
                  <a:outerShdw blurRad="38100" dist="38100" dir="2700000" algn="tl">
                    <a:srgbClr val="000000">
                      <a:alpha val="43137"/>
                    </a:srgbClr>
                  </a:outerShdw>
                </a:effectLst>
                <a:uLnTx/>
                <a:uFillTx/>
                <a:latin typeface="Arial Bold" panose="020B0704020202020204" pitchFamily="34" charset="0"/>
                <a:cs typeface="Arial Bold" panose="020B0704020202020204" pitchFamily="34" charset="0"/>
              </a:rPr>
            </a:br>
            <a:br>
              <a:rPr kumimoji="0" lang="en-GB" sz="5400" b="1" i="0" u="none" strike="noStrike" kern="1200" cap="none" spc="0" normalizeH="0" baseline="0" noProof="0">
                <a:ln>
                  <a:noFill/>
                </a:ln>
                <a:solidFill>
                  <a:srgbClr val="0070C0"/>
                </a:solidFill>
                <a:effectLst>
                  <a:outerShdw blurRad="38100" dist="38100" dir="2700000" algn="tl">
                    <a:srgbClr val="000000">
                      <a:alpha val="43137"/>
                    </a:srgbClr>
                  </a:outerShdw>
                </a:effectLst>
                <a:uLnTx/>
                <a:uFillTx/>
                <a:latin typeface="Arial Bold" panose="020B0704020202020204" pitchFamily="34" charset="0"/>
                <a:cs typeface="Arial Bold" panose="020B0704020202020204" pitchFamily="34" charset="0"/>
              </a:rPr>
            </a:br>
            <a:br>
              <a:rPr kumimoji="0" lang="en-GB" sz="5400" b="1" i="0" u="none" strike="noStrike" kern="1200" cap="none" spc="0" normalizeH="0" baseline="0" noProof="0">
                <a:ln>
                  <a:noFill/>
                </a:ln>
                <a:solidFill>
                  <a:srgbClr val="0070C0"/>
                </a:solidFill>
                <a:effectLst>
                  <a:outerShdw blurRad="38100" dist="38100" dir="2700000" algn="tl">
                    <a:srgbClr val="000000">
                      <a:alpha val="43137"/>
                    </a:srgbClr>
                  </a:outerShdw>
                </a:effectLst>
                <a:uLnTx/>
                <a:uFillTx/>
                <a:latin typeface="Arial Bold" panose="020B0704020202020204" pitchFamily="34" charset="0"/>
                <a:cs typeface="Arial Bold" panose="020B0704020202020204" pitchFamily="34" charset="0"/>
              </a:rPr>
            </a:br>
            <a:r>
              <a:rPr kumimoji="0" lang="en-GB" sz="5400" b="1" i="0" u="none" strike="noStrike" kern="1200" cap="none" spc="0" normalizeH="0" baseline="0" noProof="0">
                <a:ln>
                  <a:noFill/>
                </a:ln>
                <a:solidFill>
                  <a:srgbClr val="0070C0"/>
                </a:solidFill>
                <a:effectLst>
                  <a:outerShdw blurRad="38100" dist="38100" dir="2700000" algn="tl">
                    <a:srgbClr val="000000">
                      <a:alpha val="43137"/>
                    </a:srgbClr>
                  </a:outerShdw>
                </a:effectLst>
                <a:uLnTx/>
                <a:uFillTx/>
                <a:latin typeface="Arial Bold" panose="020B0704020202020204" pitchFamily="34" charset="0"/>
                <a:cs typeface="Arial Bold" panose="020B0704020202020204" pitchFamily="34" charset="0"/>
              </a:rPr>
              <a:t>What </a:t>
            </a:r>
            <a:r>
              <a:rPr lang="en-GB" sz="5400" b="1">
                <a:solidFill>
                  <a:srgbClr val="0070C0"/>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is our ambition?</a:t>
            </a:r>
            <a:br>
              <a:rPr kumimoji="0" lang="en-GB" sz="5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old" panose="020B0704020202020204" pitchFamily="34" charset="0"/>
                <a:ea typeface="Calibri" panose="020F0502020204030204" pitchFamily="34" charset="0"/>
                <a:cs typeface="Arial Bold" panose="020B0704020202020204" pitchFamily="34" charset="0"/>
              </a:rPr>
            </a:br>
            <a:endParaRPr lang="en-GB" sz="5000" dirty="0"/>
          </a:p>
        </p:txBody>
      </p:sp>
      <p:sp>
        <p:nvSpPr>
          <p:cNvPr id="5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9" name="Content Placeholder 2">
            <a:extLst>
              <a:ext uri="{FF2B5EF4-FFF2-40B4-BE49-F238E27FC236}">
                <a16:creationId xmlns:a16="http://schemas.microsoft.com/office/drawing/2014/main" id="{7FDA8BBF-73E4-CF72-FDA0-266E7A21B0E7}"/>
              </a:ext>
            </a:extLst>
          </p:cNvPr>
          <p:cNvGraphicFramePr>
            <a:graphicFrameLocks noGrp="1"/>
          </p:cNvGraphicFramePr>
          <p:nvPr>
            <p:ph idx="1"/>
            <p:extLst>
              <p:ext uri="{D42A27DB-BD31-4B8C-83A1-F6EECF244321}">
                <p14:modId xmlns:p14="http://schemas.microsoft.com/office/powerpoint/2010/main" val="2355166297"/>
              </p:ext>
            </p:extLst>
          </p:nvPr>
        </p:nvGraphicFramePr>
        <p:xfrm>
          <a:off x="566513" y="2902955"/>
          <a:ext cx="4818888" cy="3547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Diagram&#10;&#10;Description automatically generated">
            <a:extLst>
              <a:ext uri="{FF2B5EF4-FFF2-40B4-BE49-F238E27FC236}">
                <a16:creationId xmlns:a16="http://schemas.microsoft.com/office/drawing/2014/main" id="{E1BE3638-94B0-7617-3971-03BF4F98F5BC}"/>
              </a:ext>
            </a:extLst>
          </p:cNvPr>
          <p:cNvPicPr>
            <a:picLocks noChangeAspect="1"/>
          </p:cNvPicPr>
          <p:nvPr/>
        </p:nvPicPr>
        <p:blipFill rotWithShape="1">
          <a:blip r:embed="rId7"/>
          <a:srcRect l="10480"/>
          <a:stretch/>
        </p:blipFill>
        <p:spPr>
          <a:xfrm>
            <a:off x="6099048" y="707749"/>
            <a:ext cx="5458968" cy="5442502"/>
          </a:xfrm>
          <a:prstGeom prst="rect">
            <a:avLst/>
          </a:prstGeom>
        </p:spPr>
      </p:pic>
      <p:pic>
        <p:nvPicPr>
          <p:cNvPr id="13" name="Picture 6">
            <a:extLst>
              <a:ext uri="{FF2B5EF4-FFF2-40B4-BE49-F238E27FC236}">
                <a16:creationId xmlns:a16="http://schemas.microsoft.com/office/drawing/2014/main" id="{00EB765C-2373-7434-E03C-12E322C094A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04505" y="99366"/>
            <a:ext cx="2073195" cy="7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8CA0ED09-498E-5EFA-BA74-2E23AF521F2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6309475"/>
            <a:ext cx="12192000" cy="536239"/>
          </a:xfrm>
          <a:prstGeom prst="rect">
            <a:avLst/>
          </a:prstGeom>
        </p:spPr>
      </p:pic>
      <p:pic>
        <p:nvPicPr>
          <p:cNvPr id="4" name="Picture 3">
            <a:extLst>
              <a:ext uri="{FF2B5EF4-FFF2-40B4-BE49-F238E27FC236}">
                <a16:creationId xmlns:a16="http://schemas.microsoft.com/office/drawing/2014/main" id="{41060FF1-79EB-E48A-D729-5B557A3D926C}"/>
              </a:ext>
            </a:extLst>
          </p:cNvPr>
          <p:cNvPicPr>
            <a:picLocks noChangeAspect="1"/>
          </p:cNvPicPr>
          <p:nvPr/>
        </p:nvPicPr>
        <p:blipFill>
          <a:blip r:embed="rId10"/>
          <a:stretch>
            <a:fillRect/>
          </a:stretch>
        </p:blipFill>
        <p:spPr>
          <a:xfrm>
            <a:off x="86453" y="99366"/>
            <a:ext cx="1237957" cy="940707"/>
          </a:xfrm>
          <a:prstGeom prst="rect">
            <a:avLst/>
          </a:prstGeom>
        </p:spPr>
      </p:pic>
    </p:spTree>
    <p:extLst>
      <p:ext uri="{BB962C8B-B14F-4D97-AF65-F5344CB8AC3E}">
        <p14:creationId xmlns:p14="http://schemas.microsoft.com/office/powerpoint/2010/main" val="1809054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63EBE4E-2907-4551-9BBE-1661247ECEB1}"/>
              </a:ext>
            </a:extLst>
          </p:cNvPr>
          <p:cNvSpPr>
            <a:spLocks noGrp="1"/>
          </p:cNvSpPr>
          <p:nvPr>
            <p:ph idx="1"/>
          </p:nvPr>
        </p:nvSpPr>
        <p:spPr>
          <a:xfrm>
            <a:off x="1419225" y="1314449"/>
            <a:ext cx="10325585" cy="4985385"/>
          </a:xfrm>
        </p:spPr>
        <p:txBody>
          <a:bodyPr>
            <a:normAutofit/>
          </a:bodyPr>
          <a:lstStyle/>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GB" sz="2400" b="1" i="0" u="sng" strike="noStrike" kern="1200" cap="none" spc="0" normalizeH="0" baseline="0" noProof="0" dirty="0">
                <a:ln>
                  <a:noFill/>
                </a:ln>
                <a:solidFill>
                  <a:prstClr val="black"/>
                </a:solidFill>
                <a:effectLst/>
                <a:uLnTx/>
                <a:uFillTx/>
                <a:latin typeface="Arial "/>
              </a:rPr>
              <a:t>Below CAMHS threshold</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en-GB" sz="800" b="0" i="0" u="none" strike="noStrike" kern="1200" cap="none" spc="0" normalizeH="0" baseline="0" noProof="0" dirty="0">
              <a:ln>
                <a:noFill/>
              </a:ln>
              <a:solidFill>
                <a:prstClr val="black"/>
              </a:solidFill>
              <a:effectLst/>
              <a:uLnTx/>
              <a:uFillTx/>
              <a:latin typeface="Arial "/>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GB" sz="2400" b="0" i="0" u="none" strike="noStrike" kern="1200" cap="none" spc="0" normalizeH="0" baseline="0" noProof="0" dirty="0">
                <a:ln>
                  <a:noFill/>
                </a:ln>
                <a:solidFill>
                  <a:prstClr val="black"/>
                </a:solidFill>
                <a:effectLst/>
                <a:uLnTx/>
                <a:uFillTx/>
                <a:latin typeface="Arial "/>
              </a:rPr>
              <a:t>Mild/non-complex difficulties</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en-GB" sz="800" b="0" i="0" u="none" strike="noStrike" kern="1200" cap="none" spc="0" normalizeH="0" baseline="0" noProof="0" dirty="0">
              <a:ln>
                <a:noFill/>
              </a:ln>
              <a:solidFill>
                <a:prstClr val="black"/>
              </a:solidFill>
              <a:effectLst/>
              <a:uLnTx/>
              <a:uFillTx/>
              <a:latin typeface="Arial "/>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GB" sz="2400" b="0" i="0" u="none" strike="noStrike" kern="1200" cap="none" spc="0" normalizeH="0" baseline="0" noProof="0" dirty="0">
                <a:ln>
                  <a:noFill/>
                </a:ln>
                <a:solidFill>
                  <a:prstClr val="black"/>
                </a:solidFill>
                <a:effectLst/>
                <a:uLnTx/>
                <a:uFillTx/>
                <a:latin typeface="Arial "/>
              </a:rPr>
              <a:t>Primary-aged: Anxiety/behavioural difficulties as main presenting problem</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en-GB" sz="800" b="0" i="0" u="none" strike="noStrike" kern="1200" cap="none" spc="0" normalizeH="0" baseline="0" noProof="0" dirty="0">
              <a:ln>
                <a:noFill/>
              </a:ln>
              <a:solidFill>
                <a:prstClr val="black"/>
              </a:solidFill>
              <a:effectLst/>
              <a:uLnTx/>
              <a:uFillTx/>
              <a:latin typeface="Arial "/>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GB" sz="2400" b="0" i="0" u="none" strike="noStrike" kern="1200" cap="none" spc="0" normalizeH="0" baseline="0" noProof="0" dirty="0">
                <a:ln>
                  <a:noFill/>
                </a:ln>
                <a:solidFill>
                  <a:prstClr val="black"/>
                </a:solidFill>
                <a:effectLst/>
                <a:uLnTx/>
                <a:uFillTx/>
                <a:latin typeface="Arial "/>
              </a:rPr>
              <a:t>Secondary-aged: Low mood/anxiety as main presenting problem </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en-GB" sz="800" b="0" i="0" u="none" strike="noStrike" kern="1200" cap="none" spc="0" normalizeH="0" baseline="0" noProof="0" dirty="0">
              <a:ln>
                <a:noFill/>
              </a:ln>
              <a:solidFill>
                <a:prstClr val="black"/>
              </a:solidFill>
              <a:effectLst/>
              <a:uLnTx/>
              <a:uFillTx/>
              <a:latin typeface="Arial "/>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GB" sz="2400" b="0" i="0" u="none" strike="noStrike" kern="1200" cap="none" spc="0" normalizeH="0" baseline="0" noProof="0" dirty="0">
                <a:ln>
                  <a:noFill/>
                </a:ln>
                <a:solidFill>
                  <a:prstClr val="black"/>
                </a:solidFill>
                <a:effectLst/>
                <a:uLnTx/>
                <a:uFillTx/>
                <a:latin typeface="Arial "/>
              </a:rPr>
              <a:t>Definable problems and goals </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en-GB" sz="800" b="0" i="0" u="none" strike="noStrike" kern="1200" cap="none" spc="0" normalizeH="0" baseline="0" noProof="0" dirty="0">
              <a:ln>
                <a:noFill/>
              </a:ln>
              <a:solidFill>
                <a:prstClr val="black"/>
              </a:solidFill>
              <a:effectLst/>
              <a:uLnTx/>
              <a:uFillTx/>
              <a:latin typeface="Arial "/>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lang="en-GB" sz="2400" dirty="0">
                <a:solidFill>
                  <a:prstClr val="black"/>
                </a:solidFill>
                <a:latin typeface="Arial "/>
              </a:rPr>
              <a:t>YP has a</a:t>
            </a:r>
            <a:r>
              <a:rPr kumimoji="0" lang="en-GB" sz="2400" b="0" i="0" u="none" strike="noStrike" kern="1200" cap="none" spc="0" normalizeH="0" baseline="0" noProof="0" dirty="0">
                <a:ln>
                  <a:noFill/>
                </a:ln>
                <a:solidFill>
                  <a:prstClr val="black"/>
                </a:solidFill>
                <a:effectLst/>
                <a:uLnTx/>
                <a:uFillTx/>
                <a:latin typeface="Arial "/>
              </a:rPr>
              <a:t>cess to thoughts and feelings </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en-GB" sz="800" b="0" i="0" u="none" strike="noStrike" kern="1200" cap="none" spc="0" normalizeH="0" baseline="0" noProof="0" dirty="0">
              <a:ln>
                <a:noFill/>
              </a:ln>
              <a:solidFill>
                <a:prstClr val="black"/>
              </a:solidFill>
              <a:effectLst/>
              <a:uLnTx/>
              <a:uFillTx/>
              <a:latin typeface="Arial "/>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GB" sz="2400" b="0" i="0" u="none" strike="noStrike" kern="1200" cap="none" spc="0" normalizeH="0" baseline="0" noProof="0" dirty="0">
                <a:ln>
                  <a:noFill/>
                </a:ln>
                <a:solidFill>
                  <a:prstClr val="black"/>
                </a:solidFill>
                <a:effectLst/>
                <a:uLnTx/>
                <a:uFillTx/>
                <a:latin typeface="Arial "/>
              </a:rPr>
              <a:t>YP/Parent is motivated to engage with the approach (willing to carry out reading between sessions and home-based tasks)</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en-GB" sz="800" b="0" i="0" u="none" strike="noStrike" kern="1200" cap="none" spc="0" normalizeH="0" baseline="0" noProof="0" dirty="0">
              <a:ln>
                <a:noFill/>
              </a:ln>
              <a:solidFill>
                <a:prstClr val="black"/>
              </a:solidFill>
              <a:effectLst/>
              <a:uLnTx/>
              <a:uFillTx/>
              <a:latin typeface="Arial "/>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GB" sz="2400" b="0" i="0" u="none" strike="noStrike" kern="1200" cap="none" spc="0" normalizeH="0" baseline="0" noProof="0" dirty="0">
                <a:ln>
                  <a:noFill/>
                </a:ln>
                <a:solidFill>
                  <a:prstClr val="black"/>
                </a:solidFill>
                <a:effectLst/>
                <a:uLnTx/>
                <a:uFillTx/>
                <a:latin typeface="Arial "/>
              </a:rPr>
              <a:t>Available for weekly short-term interventions</a:t>
            </a:r>
          </a:p>
          <a:p>
            <a:endParaRPr lang="en-GB" dirty="0"/>
          </a:p>
        </p:txBody>
      </p:sp>
      <p:sp>
        <p:nvSpPr>
          <p:cNvPr id="4" name="Rectangle 3">
            <a:extLst>
              <a:ext uri="{FF2B5EF4-FFF2-40B4-BE49-F238E27FC236}">
                <a16:creationId xmlns:a16="http://schemas.microsoft.com/office/drawing/2014/main" id="{767CDFF1-20BC-4F74-8ECC-C4718D80D022}"/>
              </a:ext>
            </a:extLst>
          </p:cNvPr>
          <p:cNvSpPr/>
          <p:nvPr/>
        </p:nvSpPr>
        <p:spPr>
          <a:xfrm>
            <a:off x="369916" y="251143"/>
            <a:ext cx="10789428" cy="830997"/>
          </a:xfrm>
          <a:prstGeom prst="rect">
            <a:avLst/>
          </a:prstGeom>
        </p:spPr>
        <p:txBody>
          <a:bodyPr wrap="square">
            <a:spAutoFit/>
          </a:bodyPr>
          <a:lstStyle/>
          <a:p>
            <a:pPr algn="ctr"/>
            <a:r>
              <a:rPr lang="en-GB" sz="4800" b="1" dirty="0">
                <a:solidFill>
                  <a:srgbClr val="3867B5"/>
                </a:solidFill>
              </a:rPr>
              <a:t>Suitability Criteria</a:t>
            </a:r>
            <a:endParaRPr lang="en-US" sz="4800" dirty="0">
              <a:solidFill>
                <a:srgbClr val="3867B5"/>
              </a:solidFill>
            </a:endParaRPr>
          </a:p>
        </p:txBody>
      </p:sp>
      <p:pic>
        <p:nvPicPr>
          <p:cNvPr id="2" name="Picture 1">
            <a:extLst>
              <a:ext uri="{FF2B5EF4-FFF2-40B4-BE49-F238E27FC236}">
                <a16:creationId xmlns:a16="http://schemas.microsoft.com/office/drawing/2014/main" id="{187F6319-CE2E-8ACF-CF95-DDE4DDAFB14B}"/>
              </a:ext>
            </a:extLst>
          </p:cNvPr>
          <p:cNvPicPr>
            <a:picLocks noChangeAspect="1"/>
          </p:cNvPicPr>
          <p:nvPr/>
        </p:nvPicPr>
        <p:blipFill>
          <a:blip r:embed="rId2"/>
          <a:stretch>
            <a:fillRect/>
          </a:stretch>
        </p:blipFill>
        <p:spPr>
          <a:xfrm>
            <a:off x="181268" y="87812"/>
            <a:ext cx="1237957" cy="940707"/>
          </a:xfrm>
          <a:prstGeom prst="rect">
            <a:avLst/>
          </a:prstGeom>
        </p:spPr>
      </p:pic>
    </p:spTree>
    <p:extLst>
      <p:ext uri="{BB962C8B-B14F-4D97-AF65-F5344CB8AC3E}">
        <p14:creationId xmlns:p14="http://schemas.microsoft.com/office/powerpoint/2010/main" val="3913688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67CDFF1-20BC-4F74-8ECC-C4718D80D022}"/>
              </a:ext>
            </a:extLst>
          </p:cNvPr>
          <p:cNvSpPr/>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b="1" kern="1200">
                <a:solidFill>
                  <a:srgbClr val="FFFFFF"/>
                </a:solidFill>
                <a:latin typeface="+mj-lt"/>
                <a:ea typeface="+mj-ea"/>
                <a:cs typeface="+mj-cs"/>
              </a:rPr>
              <a:t>Suitability Criteria</a:t>
            </a:r>
            <a:endParaRPr lang="en-US" sz="3600" kern="1200">
              <a:solidFill>
                <a:srgbClr val="FFFFFF"/>
              </a:solidFill>
              <a:latin typeface="+mj-lt"/>
              <a:ea typeface="+mj-ea"/>
              <a:cs typeface="+mj-cs"/>
            </a:endParaRPr>
          </a:p>
        </p:txBody>
      </p:sp>
      <p:pic>
        <p:nvPicPr>
          <p:cNvPr id="5" name="Content Placeholder 4">
            <a:extLst>
              <a:ext uri="{FF2B5EF4-FFF2-40B4-BE49-F238E27FC236}">
                <a16:creationId xmlns:a16="http://schemas.microsoft.com/office/drawing/2014/main" id="{36C92531-E709-5972-74C7-6C9AD0F1B3AC}"/>
              </a:ext>
            </a:extLst>
          </p:cNvPr>
          <p:cNvPicPr>
            <a:picLocks noGrp="1" noChangeAspect="1"/>
          </p:cNvPicPr>
          <p:nvPr>
            <p:ph idx="1"/>
          </p:nvPr>
        </p:nvPicPr>
        <p:blipFill>
          <a:blip r:embed="rId2"/>
          <a:stretch>
            <a:fillRect/>
          </a:stretch>
        </p:blipFill>
        <p:spPr>
          <a:xfrm>
            <a:off x="4950530" y="929333"/>
            <a:ext cx="6049892" cy="5187783"/>
          </a:xfrm>
          <a:prstGeom prst="rect">
            <a:avLst/>
          </a:prstGeom>
        </p:spPr>
      </p:pic>
      <p:pic>
        <p:nvPicPr>
          <p:cNvPr id="2" name="Picture 1">
            <a:extLst>
              <a:ext uri="{FF2B5EF4-FFF2-40B4-BE49-F238E27FC236}">
                <a16:creationId xmlns:a16="http://schemas.microsoft.com/office/drawing/2014/main" id="{E2F3A045-E517-B864-4F10-FB7FD0078403}"/>
              </a:ext>
            </a:extLst>
          </p:cNvPr>
          <p:cNvPicPr>
            <a:picLocks noChangeAspect="1"/>
          </p:cNvPicPr>
          <p:nvPr/>
        </p:nvPicPr>
        <p:blipFill>
          <a:blip r:embed="rId3"/>
          <a:stretch>
            <a:fillRect/>
          </a:stretch>
        </p:blipFill>
        <p:spPr>
          <a:xfrm>
            <a:off x="184764" y="84879"/>
            <a:ext cx="1237957" cy="940707"/>
          </a:xfrm>
          <a:prstGeom prst="rect">
            <a:avLst/>
          </a:prstGeom>
        </p:spPr>
      </p:pic>
    </p:spTree>
    <p:extLst>
      <p:ext uri="{BB962C8B-B14F-4D97-AF65-F5344CB8AC3E}">
        <p14:creationId xmlns:p14="http://schemas.microsoft.com/office/powerpoint/2010/main" val="492568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28F870-1910-4CCD-BCEC-67A7BD8D73C2}"/>
              </a:ext>
            </a:extLst>
          </p:cNvPr>
          <p:cNvPicPr>
            <a:picLocks noChangeAspect="1"/>
          </p:cNvPicPr>
          <p:nvPr/>
        </p:nvPicPr>
        <p:blipFill>
          <a:blip r:embed="rId2"/>
          <a:stretch>
            <a:fillRect/>
          </a:stretch>
        </p:blipFill>
        <p:spPr>
          <a:xfrm>
            <a:off x="970068" y="422850"/>
            <a:ext cx="10688532" cy="6012300"/>
          </a:xfrm>
          <a:prstGeom prst="rect">
            <a:avLst/>
          </a:prstGeom>
        </p:spPr>
      </p:pic>
      <p:pic>
        <p:nvPicPr>
          <p:cNvPr id="5" name="Picture 6">
            <a:extLst>
              <a:ext uri="{FF2B5EF4-FFF2-40B4-BE49-F238E27FC236}">
                <a16:creationId xmlns:a16="http://schemas.microsoft.com/office/drawing/2014/main" id="{2F4B7534-7344-A176-7E29-5C63A72B22F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1193" y="34760"/>
            <a:ext cx="180022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3A830B5C-0BA5-2566-D8C7-F7D746CC43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309475"/>
            <a:ext cx="12192000" cy="536239"/>
          </a:xfrm>
          <a:prstGeom prst="rect">
            <a:avLst/>
          </a:prstGeom>
        </p:spPr>
      </p:pic>
      <p:pic>
        <p:nvPicPr>
          <p:cNvPr id="2" name="Picture 1">
            <a:extLst>
              <a:ext uri="{FF2B5EF4-FFF2-40B4-BE49-F238E27FC236}">
                <a16:creationId xmlns:a16="http://schemas.microsoft.com/office/drawing/2014/main" id="{655E23BC-C1C1-9054-E60C-AFAA6181EF81}"/>
              </a:ext>
            </a:extLst>
          </p:cNvPr>
          <p:cNvPicPr>
            <a:picLocks noChangeAspect="1"/>
          </p:cNvPicPr>
          <p:nvPr/>
        </p:nvPicPr>
        <p:blipFill>
          <a:blip r:embed="rId5"/>
          <a:stretch>
            <a:fillRect/>
          </a:stretch>
        </p:blipFill>
        <p:spPr>
          <a:xfrm>
            <a:off x="100582" y="78171"/>
            <a:ext cx="1237957" cy="940707"/>
          </a:xfrm>
          <a:prstGeom prst="rect">
            <a:avLst/>
          </a:prstGeom>
        </p:spPr>
      </p:pic>
    </p:spTree>
    <p:extLst>
      <p:ext uri="{BB962C8B-B14F-4D97-AF65-F5344CB8AC3E}">
        <p14:creationId xmlns:p14="http://schemas.microsoft.com/office/powerpoint/2010/main" val="1618626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0ACF0-72E6-FC12-C3A9-B2506BA8EF94}"/>
              </a:ext>
            </a:extLst>
          </p:cNvPr>
          <p:cNvSpPr>
            <a:spLocks noGrp="1"/>
          </p:cNvSpPr>
          <p:nvPr>
            <p:ph type="title"/>
          </p:nvPr>
        </p:nvSpPr>
        <p:spPr>
          <a:xfrm>
            <a:off x="1500535" y="553526"/>
            <a:ext cx="8352125" cy="321538"/>
          </a:xfrm>
        </p:spPr>
        <p:txBody>
          <a:bodyPr>
            <a:normAutofit fontScale="90000"/>
          </a:bodyPr>
          <a:lstStyle/>
          <a:p>
            <a:br>
              <a:rPr kumimoji="0" lang="en-GB" sz="4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Arial Bold" panose="020B0704020202020204" pitchFamily="34" charset="0"/>
                <a:cs typeface="Arial Bold" panose="020B0704020202020204" pitchFamily="34" charset="0"/>
              </a:rPr>
            </a:br>
            <a:br>
              <a:rPr kumimoji="0" lang="en-GB" sz="4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Arial Bold" panose="020B0704020202020204" pitchFamily="34" charset="0"/>
                <a:cs typeface="Arial Bold" panose="020B0704020202020204" pitchFamily="34" charset="0"/>
              </a:rPr>
            </a:br>
            <a:r>
              <a:rPr kumimoji="0" lang="en-GB" sz="4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Arial Bold" panose="020B0704020202020204" pitchFamily="34" charset="0"/>
                <a:cs typeface="Arial Bold" panose="020B0704020202020204" pitchFamily="34" charset="0"/>
              </a:rPr>
              <a:t>Which B&amp;D schools do we currently cover?</a:t>
            </a:r>
            <a:br>
              <a:rPr kumimoji="0" lang="en-GB" sz="4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old" panose="020B0704020202020204" pitchFamily="34" charset="0"/>
                <a:ea typeface="Calibri" panose="020F0502020204030204" pitchFamily="34" charset="0"/>
                <a:cs typeface="Arial Bold" panose="020B0704020202020204" pitchFamily="34" charset="0"/>
              </a:rPr>
            </a:br>
            <a:endParaRPr lang="en-GB" dirty="0"/>
          </a:p>
        </p:txBody>
      </p:sp>
      <p:sp>
        <p:nvSpPr>
          <p:cNvPr id="6" name="Text Placeholder 5">
            <a:extLst>
              <a:ext uri="{FF2B5EF4-FFF2-40B4-BE49-F238E27FC236}">
                <a16:creationId xmlns:a16="http://schemas.microsoft.com/office/drawing/2014/main" id="{CFF50B8E-608F-288C-67B2-D78FE967CCD1}"/>
              </a:ext>
            </a:extLst>
          </p:cNvPr>
          <p:cNvSpPr>
            <a:spLocks noGrp="1"/>
          </p:cNvSpPr>
          <p:nvPr>
            <p:ph type="body" idx="1"/>
          </p:nvPr>
        </p:nvSpPr>
        <p:spPr>
          <a:xfrm>
            <a:off x="1036802" y="1023777"/>
            <a:ext cx="3427412" cy="823912"/>
          </a:xfrm>
        </p:spPr>
        <p:txBody>
          <a:bodyPr>
            <a:normAutofit/>
          </a:bodyPr>
          <a:lstStyle/>
          <a:p>
            <a:r>
              <a:rPr lang="en-GB" sz="3200" dirty="0"/>
              <a:t>Secondary schools:</a:t>
            </a:r>
          </a:p>
        </p:txBody>
      </p:sp>
      <p:sp>
        <p:nvSpPr>
          <p:cNvPr id="7" name="Content Placeholder 6">
            <a:extLst>
              <a:ext uri="{FF2B5EF4-FFF2-40B4-BE49-F238E27FC236}">
                <a16:creationId xmlns:a16="http://schemas.microsoft.com/office/drawing/2014/main" id="{47B7B1CB-FBCF-CC68-A459-61437A9713CD}"/>
              </a:ext>
            </a:extLst>
          </p:cNvPr>
          <p:cNvSpPr>
            <a:spLocks noGrp="1"/>
          </p:cNvSpPr>
          <p:nvPr>
            <p:ph sz="half" idx="2"/>
          </p:nvPr>
        </p:nvSpPr>
        <p:spPr>
          <a:xfrm>
            <a:off x="891638" y="1656058"/>
            <a:ext cx="5157787" cy="4869048"/>
          </a:xfrm>
        </p:spPr>
        <p:txBody>
          <a:bodyPr>
            <a:normAutofit fontScale="92500" lnSpcReduction="20000"/>
          </a:bodyPr>
          <a:lstStyle/>
          <a:p>
            <a:pPr algn="ctr"/>
            <a:endParaRPr lang="en-GB" dirty="0"/>
          </a:p>
          <a:p>
            <a:pPr>
              <a:lnSpc>
                <a:spcPct val="120000"/>
              </a:lnSpc>
            </a:pPr>
            <a:r>
              <a:rPr lang="en-GB" dirty="0"/>
              <a:t>Robert Clack</a:t>
            </a:r>
          </a:p>
          <a:p>
            <a:pPr>
              <a:lnSpc>
                <a:spcPct val="120000"/>
              </a:lnSpc>
            </a:pPr>
            <a:r>
              <a:rPr lang="en-GB" dirty="0"/>
              <a:t>Eastbury </a:t>
            </a:r>
          </a:p>
          <a:p>
            <a:pPr>
              <a:lnSpc>
                <a:spcPct val="120000"/>
              </a:lnSpc>
            </a:pPr>
            <a:r>
              <a:rPr lang="en-GB" dirty="0"/>
              <a:t>Eastbrook  </a:t>
            </a:r>
          </a:p>
          <a:p>
            <a:pPr>
              <a:lnSpc>
                <a:spcPct val="120000"/>
              </a:lnSpc>
            </a:pPr>
            <a:r>
              <a:rPr lang="en-GB" dirty="0"/>
              <a:t>Mayesbrook Park   </a:t>
            </a:r>
          </a:p>
          <a:p>
            <a:pPr>
              <a:lnSpc>
                <a:spcPct val="120000"/>
              </a:lnSpc>
            </a:pPr>
            <a:r>
              <a:rPr lang="en-GB" dirty="0"/>
              <a:t>Jo Richardson </a:t>
            </a:r>
          </a:p>
          <a:p>
            <a:pPr>
              <a:lnSpc>
                <a:spcPct val="120000"/>
              </a:lnSpc>
            </a:pPr>
            <a:r>
              <a:rPr lang="en-GB" dirty="0"/>
              <a:t>The Warren</a:t>
            </a:r>
          </a:p>
          <a:p>
            <a:pPr>
              <a:lnSpc>
                <a:spcPct val="120000"/>
              </a:lnSpc>
            </a:pPr>
            <a:r>
              <a:rPr lang="en-GB" dirty="0"/>
              <a:t>Barking Abbey</a:t>
            </a:r>
          </a:p>
          <a:p>
            <a:pPr>
              <a:lnSpc>
                <a:spcPct val="120000"/>
              </a:lnSpc>
            </a:pPr>
            <a:r>
              <a:rPr lang="en-GB" dirty="0"/>
              <a:t>Dagenham Park </a:t>
            </a:r>
          </a:p>
          <a:p>
            <a:pPr marL="0" indent="0" algn="ctr">
              <a:buNone/>
            </a:pPr>
            <a:endParaRPr lang="en-GB" dirty="0"/>
          </a:p>
        </p:txBody>
      </p:sp>
      <p:sp>
        <p:nvSpPr>
          <p:cNvPr id="8" name="Text Placeholder 7">
            <a:extLst>
              <a:ext uri="{FF2B5EF4-FFF2-40B4-BE49-F238E27FC236}">
                <a16:creationId xmlns:a16="http://schemas.microsoft.com/office/drawing/2014/main" id="{EAE6BC88-DF7F-7DE2-DB64-2763DD6062E3}"/>
              </a:ext>
            </a:extLst>
          </p:cNvPr>
          <p:cNvSpPr>
            <a:spLocks noGrp="1"/>
          </p:cNvSpPr>
          <p:nvPr>
            <p:ph type="body" sz="quarter" idx="3"/>
          </p:nvPr>
        </p:nvSpPr>
        <p:spPr>
          <a:xfrm>
            <a:off x="6087754" y="1073229"/>
            <a:ext cx="5183188" cy="823912"/>
          </a:xfrm>
        </p:spPr>
        <p:txBody>
          <a:bodyPr>
            <a:normAutofit/>
          </a:bodyPr>
          <a:lstStyle/>
          <a:p>
            <a:r>
              <a:rPr lang="en-GB" sz="3200" dirty="0"/>
              <a:t>Primary schools:</a:t>
            </a:r>
          </a:p>
        </p:txBody>
      </p:sp>
      <p:sp>
        <p:nvSpPr>
          <p:cNvPr id="9" name="Content Placeholder 8">
            <a:extLst>
              <a:ext uri="{FF2B5EF4-FFF2-40B4-BE49-F238E27FC236}">
                <a16:creationId xmlns:a16="http://schemas.microsoft.com/office/drawing/2014/main" id="{CA054DEF-1CD6-F2F9-041B-78556D6EB534}"/>
              </a:ext>
            </a:extLst>
          </p:cNvPr>
          <p:cNvSpPr>
            <a:spLocks noGrp="1"/>
          </p:cNvSpPr>
          <p:nvPr>
            <p:ph sz="quarter" idx="4"/>
          </p:nvPr>
        </p:nvSpPr>
        <p:spPr>
          <a:xfrm>
            <a:off x="6142577" y="1792941"/>
            <a:ext cx="5183188" cy="4812343"/>
          </a:xfrm>
        </p:spPr>
        <p:txBody>
          <a:bodyPr>
            <a:normAutofit fontScale="92500" lnSpcReduction="20000"/>
          </a:bodyPr>
          <a:lstStyle/>
          <a:p>
            <a:pPr algn="ctr"/>
            <a:endParaRPr lang="en-GB" dirty="0"/>
          </a:p>
          <a:p>
            <a:pPr>
              <a:lnSpc>
                <a:spcPct val="120000"/>
              </a:lnSpc>
            </a:pPr>
            <a:r>
              <a:rPr lang="en-GB" dirty="0"/>
              <a:t>Hunters Hall </a:t>
            </a:r>
          </a:p>
          <a:p>
            <a:pPr>
              <a:lnSpc>
                <a:spcPct val="120000"/>
              </a:lnSpc>
            </a:pPr>
            <a:r>
              <a:rPr lang="en-GB" dirty="0"/>
              <a:t>Rose lane </a:t>
            </a:r>
          </a:p>
          <a:p>
            <a:pPr>
              <a:lnSpc>
                <a:spcPct val="120000"/>
              </a:lnSpc>
            </a:pPr>
            <a:r>
              <a:rPr lang="en-GB" dirty="0"/>
              <a:t>Thames View Infants </a:t>
            </a:r>
          </a:p>
          <a:p>
            <a:pPr>
              <a:lnSpc>
                <a:spcPct val="120000"/>
              </a:lnSpc>
            </a:pPr>
            <a:r>
              <a:rPr lang="en-GB" dirty="0"/>
              <a:t>Godwin Primary </a:t>
            </a:r>
          </a:p>
          <a:p>
            <a:pPr>
              <a:lnSpc>
                <a:spcPct val="120000"/>
              </a:lnSpc>
            </a:pPr>
            <a:r>
              <a:rPr lang="en-GB" dirty="0"/>
              <a:t>James </a:t>
            </a:r>
            <a:r>
              <a:rPr lang="en-GB" dirty="0" err="1"/>
              <a:t>Cambell</a:t>
            </a:r>
            <a:r>
              <a:rPr lang="en-GB" dirty="0"/>
              <a:t> </a:t>
            </a:r>
          </a:p>
          <a:p>
            <a:pPr>
              <a:lnSpc>
                <a:spcPct val="120000"/>
              </a:lnSpc>
            </a:pPr>
            <a:r>
              <a:rPr lang="en-GB" dirty="0"/>
              <a:t>Manor Junior </a:t>
            </a:r>
          </a:p>
          <a:p>
            <a:endParaRPr lang="en-GB" dirty="0"/>
          </a:p>
          <a:p>
            <a:endParaRPr lang="en-GB" dirty="0"/>
          </a:p>
          <a:p>
            <a:pPr marL="0" indent="0" algn="ctr">
              <a:buNone/>
            </a:pPr>
            <a:endParaRPr lang="en-GB" dirty="0"/>
          </a:p>
        </p:txBody>
      </p:sp>
      <p:pic>
        <p:nvPicPr>
          <p:cNvPr id="11" name="Picture 10">
            <a:extLst>
              <a:ext uri="{FF2B5EF4-FFF2-40B4-BE49-F238E27FC236}">
                <a16:creationId xmlns:a16="http://schemas.microsoft.com/office/drawing/2014/main" id="{1F67DA8F-7DA6-FEBA-DAC8-322C912407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9" y="6337165"/>
            <a:ext cx="12192000" cy="536239"/>
          </a:xfrm>
          <a:prstGeom prst="rect">
            <a:avLst/>
          </a:prstGeom>
        </p:spPr>
      </p:pic>
      <p:pic>
        <p:nvPicPr>
          <p:cNvPr id="3" name="Picture 2">
            <a:extLst>
              <a:ext uri="{FF2B5EF4-FFF2-40B4-BE49-F238E27FC236}">
                <a16:creationId xmlns:a16="http://schemas.microsoft.com/office/drawing/2014/main" id="{07F9EC35-B9D8-756C-A27F-0E75FE205826}"/>
              </a:ext>
            </a:extLst>
          </p:cNvPr>
          <p:cNvPicPr>
            <a:picLocks noChangeAspect="1"/>
          </p:cNvPicPr>
          <p:nvPr/>
        </p:nvPicPr>
        <p:blipFill>
          <a:blip r:embed="rId3"/>
          <a:stretch>
            <a:fillRect/>
          </a:stretch>
        </p:blipFill>
        <p:spPr>
          <a:xfrm>
            <a:off x="114300" y="132522"/>
            <a:ext cx="1237957" cy="940707"/>
          </a:xfrm>
          <a:prstGeom prst="rect">
            <a:avLst/>
          </a:prstGeom>
        </p:spPr>
      </p:pic>
      <p:pic>
        <p:nvPicPr>
          <p:cNvPr id="10" name="Picture 6">
            <a:extLst>
              <a:ext uri="{FF2B5EF4-FFF2-40B4-BE49-F238E27FC236}">
                <a16:creationId xmlns:a16="http://schemas.microsoft.com/office/drawing/2014/main" id="{A5516549-427C-509A-DD3E-FDBD44FA8CC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91193" y="34760"/>
            <a:ext cx="180022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0093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BA2936F-609D-99FF-81E9-B70216548004}"/>
              </a:ext>
            </a:extLst>
          </p:cNvPr>
          <p:cNvSpPr txBox="1"/>
          <p:nvPr/>
        </p:nvSpPr>
        <p:spPr>
          <a:xfrm>
            <a:off x="152398" y="1489187"/>
            <a:ext cx="11887200" cy="5047536"/>
          </a:xfrm>
          <a:prstGeom prst="rect">
            <a:avLst/>
          </a:prstGeom>
          <a:noFill/>
        </p:spPr>
        <p:txBody>
          <a:bodyPr wrap="square">
            <a:spAutoFit/>
          </a:bodyPr>
          <a:lstStyle/>
          <a:p>
            <a:pPr algn="ctr">
              <a:lnSpc>
                <a:spcPct val="150000"/>
              </a:lnSpc>
            </a:pPr>
            <a:r>
              <a:rPr lang="en-GB" sz="1600" i="1" dirty="0">
                <a:effectLst/>
                <a:latin typeface="+mj-lt"/>
                <a:ea typeface="Calibri" panose="020F0502020204030204" pitchFamily="34" charset="0"/>
              </a:rPr>
              <a:t>“The Barking and Dagenham MHST started their pilot service here at JRCS and we have been exceptionally grateful ever since they started. The open and holistic approach taken by the team allowed us to tailor the service to the needs of our school which is a vital element of excellent mental health support. Prior to their work starting we had long in-school counselling waiting lists, with gaps in provision that this service could truly fulfil. Now, with the MHST intervening with students presenting with low mood or anxiety, we have managed to fill a gap and ensure the young person is accessing the best service for them. Importantly, this has significantly reduced our counselling waiting list to leave room for drop-ins for students who have experienced something urgent that they would benefit from discussing with a counsellor. The MHST has taken organised approach and utilises a bi-weekly ‘Clinic’ where pastoral staff in school can present concerns and young people to the MHST to identify the support they need. Finally, the MHST has also offered us; supervision for our child protection team, staff training for teachers and support staff, workshops for groups of young people on targeted areas (exam stress, transition) and finally, working with parents supporting in meetings and offering coffee mornings. We cannot imagine not having the MHST now in school and highly recommend working closely with them to set up this excellent provision across all borough schools.”</a:t>
            </a:r>
            <a:endParaRPr lang="en-GB" sz="1600" i="1" dirty="0">
              <a:latin typeface="+mj-lt"/>
              <a:ea typeface="Calibri" panose="020F0502020204030204" pitchFamily="34" charset="0"/>
            </a:endParaRPr>
          </a:p>
          <a:p>
            <a:pPr algn="ctr"/>
            <a:endParaRPr lang="en-GB" sz="1600" i="1" dirty="0">
              <a:effectLst/>
              <a:latin typeface="+mj-lt"/>
              <a:ea typeface="Calibri" panose="020F0502020204030204" pitchFamily="34" charset="0"/>
            </a:endParaRPr>
          </a:p>
          <a:p>
            <a:pPr algn="ctr"/>
            <a:r>
              <a:rPr lang="en-GB" sz="1600" dirty="0">
                <a:effectLst/>
                <a:latin typeface="+mj-lt"/>
                <a:ea typeface="Calibri" panose="020F0502020204030204" pitchFamily="34" charset="0"/>
              </a:rPr>
              <a:t>Olivia Draisey, Senior Mental Health &amp; Wellbeing Lead, Jo Richardson Community School</a:t>
            </a:r>
            <a:endParaRPr lang="en-GB" sz="1400" dirty="0">
              <a:effectLst/>
              <a:latin typeface="+mj-lt"/>
              <a:ea typeface="Calibri" panose="020F0502020204030204" pitchFamily="34" charset="0"/>
            </a:endParaRPr>
          </a:p>
          <a:p>
            <a:r>
              <a:rPr lang="en-GB" sz="1100" i="1" dirty="0">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r>
              <a:rPr lang="en-GB" sz="1100" i="1" dirty="0">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p:txBody>
      </p:sp>
      <p:sp>
        <p:nvSpPr>
          <p:cNvPr id="9" name="Title 1">
            <a:extLst>
              <a:ext uri="{FF2B5EF4-FFF2-40B4-BE49-F238E27FC236}">
                <a16:creationId xmlns:a16="http://schemas.microsoft.com/office/drawing/2014/main" id="{B335B0B6-9010-8B89-E98F-AD979EC06C80}"/>
              </a:ext>
            </a:extLst>
          </p:cNvPr>
          <p:cNvSpPr>
            <a:spLocks noGrp="1"/>
          </p:cNvSpPr>
          <p:nvPr>
            <p:ph type="title"/>
          </p:nvPr>
        </p:nvSpPr>
        <p:spPr>
          <a:xfrm>
            <a:off x="3938153" y="76023"/>
            <a:ext cx="4315691" cy="1126837"/>
          </a:xfrm>
        </p:spPr>
        <p:txBody>
          <a:bodyPr>
            <a:normAutofit fontScale="90000"/>
          </a:bodyPr>
          <a:lstStyle/>
          <a:p>
            <a:br>
              <a:rPr kumimoji="0" lang="en-GB" sz="4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Arial Bold" panose="020B0704020202020204" pitchFamily="34" charset="0"/>
                <a:cs typeface="Arial Bold" panose="020B0704020202020204" pitchFamily="34" charset="0"/>
              </a:rPr>
            </a:br>
            <a:br>
              <a:rPr kumimoji="0" lang="en-GB" sz="4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Arial Bold" panose="020B0704020202020204" pitchFamily="34" charset="0"/>
                <a:cs typeface="Arial Bold" panose="020B0704020202020204" pitchFamily="34" charset="0"/>
              </a:rPr>
            </a:br>
            <a:r>
              <a:rPr kumimoji="0" lang="en-GB" sz="4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Arial Bold" panose="020B0704020202020204" pitchFamily="34" charset="0"/>
                <a:cs typeface="Arial Bold" panose="020B0704020202020204" pitchFamily="34" charset="0"/>
              </a:rPr>
              <a:t>MHST Testimonial </a:t>
            </a:r>
            <a:br>
              <a:rPr kumimoji="0" lang="en-GB" sz="4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old" panose="020B0704020202020204" pitchFamily="34" charset="0"/>
                <a:ea typeface="Calibri" panose="020F0502020204030204" pitchFamily="34" charset="0"/>
                <a:cs typeface="Arial Bold" panose="020B0704020202020204" pitchFamily="34" charset="0"/>
              </a:rPr>
            </a:br>
            <a:endParaRPr lang="en-GB" dirty="0"/>
          </a:p>
        </p:txBody>
      </p:sp>
      <p:pic>
        <p:nvPicPr>
          <p:cNvPr id="10" name="Picture 9">
            <a:extLst>
              <a:ext uri="{FF2B5EF4-FFF2-40B4-BE49-F238E27FC236}">
                <a16:creationId xmlns:a16="http://schemas.microsoft.com/office/drawing/2014/main" id="{154E08FE-1892-F7C7-AFB4-3893B2D0FAFE}"/>
              </a:ext>
            </a:extLst>
          </p:cNvPr>
          <p:cNvPicPr>
            <a:picLocks noChangeAspect="1"/>
          </p:cNvPicPr>
          <p:nvPr/>
        </p:nvPicPr>
        <p:blipFill>
          <a:blip r:embed="rId2"/>
          <a:stretch>
            <a:fillRect/>
          </a:stretch>
        </p:blipFill>
        <p:spPr>
          <a:xfrm>
            <a:off x="114300" y="132522"/>
            <a:ext cx="1237957" cy="940707"/>
          </a:xfrm>
          <a:prstGeom prst="rect">
            <a:avLst/>
          </a:prstGeom>
        </p:spPr>
      </p:pic>
      <p:pic>
        <p:nvPicPr>
          <p:cNvPr id="5" name="Picture 6">
            <a:extLst>
              <a:ext uri="{FF2B5EF4-FFF2-40B4-BE49-F238E27FC236}">
                <a16:creationId xmlns:a16="http://schemas.microsoft.com/office/drawing/2014/main" id="{B6C62B43-7EDA-9732-523B-84C174767FE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4505" y="99366"/>
            <a:ext cx="2073195" cy="7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AC7DBE37-2943-C8A9-D468-B815D3FAC5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309475"/>
            <a:ext cx="12192000" cy="536239"/>
          </a:xfrm>
          <a:prstGeom prst="rect">
            <a:avLst/>
          </a:prstGeom>
        </p:spPr>
      </p:pic>
    </p:spTree>
    <p:extLst>
      <p:ext uri="{BB962C8B-B14F-4D97-AF65-F5344CB8AC3E}">
        <p14:creationId xmlns:p14="http://schemas.microsoft.com/office/powerpoint/2010/main" val="1241143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28F9D-6276-38F4-F69C-729461943BE3}"/>
              </a:ext>
            </a:extLst>
          </p:cNvPr>
          <p:cNvSpPr>
            <a:spLocks noGrp="1"/>
          </p:cNvSpPr>
          <p:nvPr>
            <p:ph type="title"/>
          </p:nvPr>
        </p:nvSpPr>
        <p:spPr>
          <a:xfrm>
            <a:off x="752474" y="1110353"/>
            <a:ext cx="10515599" cy="932688"/>
          </a:xfrm>
        </p:spPr>
        <p:txBody>
          <a:bodyPr vert="horz" lIns="91440" tIns="45720" rIns="91440" bIns="45720" rtlCol="0" anchor="b">
            <a:normAutofit fontScale="90000"/>
          </a:bodyPr>
          <a:lstStyle/>
          <a:p>
            <a:pPr algn="ctr"/>
            <a:r>
              <a:rPr lang="en-GB" b="1" dirty="0">
                <a:solidFill>
                  <a:srgbClr val="0070C0"/>
                </a:solidFill>
                <a:effectLst>
                  <a:outerShdw blurRad="38100" dist="38100" dir="2700000" algn="tl">
                    <a:srgbClr val="000000">
                      <a:alpha val="43137"/>
                    </a:srgbClr>
                  </a:outerShdw>
                </a:effectLst>
              </a:rPr>
              <a:t>Pupil/Parent/Carers referral pathway</a:t>
            </a:r>
            <a:br>
              <a:rPr kumimoji="0" lang="en-GB" sz="5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old" panose="020B0704020202020204" pitchFamily="34" charset="0"/>
                <a:ea typeface="Calibri" panose="020F0502020204030204" pitchFamily="34" charset="0"/>
                <a:cs typeface="Arial Bold" panose="020B0704020202020204" pitchFamily="34" charset="0"/>
              </a:rPr>
            </a:br>
            <a:endParaRPr lang="en-US" sz="5400" kern="1200" dirty="0">
              <a:solidFill>
                <a:schemeClr val="tx1"/>
              </a:solidFill>
              <a:latin typeface="+mj-lt"/>
              <a:ea typeface="+mj-ea"/>
              <a:cs typeface="+mj-cs"/>
            </a:endParaRPr>
          </a:p>
        </p:txBody>
      </p:sp>
      <p:pic>
        <p:nvPicPr>
          <p:cNvPr id="5" name="Content Placeholder 4">
            <a:extLst>
              <a:ext uri="{FF2B5EF4-FFF2-40B4-BE49-F238E27FC236}">
                <a16:creationId xmlns:a16="http://schemas.microsoft.com/office/drawing/2014/main" id="{50D6D6A7-892F-8FAB-0828-A5F21E16EEFB}"/>
              </a:ext>
            </a:extLst>
          </p:cNvPr>
          <p:cNvPicPr>
            <a:picLocks noGrp="1" noChangeAspect="1"/>
          </p:cNvPicPr>
          <p:nvPr>
            <p:ph idx="1"/>
          </p:nvPr>
        </p:nvPicPr>
        <p:blipFill rotWithShape="1">
          <a:blip r:embed="rId2"/>
          <a:srcRect l="2608" t="14256" r="1305" b="2030"/>
          <a:stretch/>
        </p:blipFill>
        <p:spPr>
          <a:xfrm>
            <a:off x="206949" y="2520965"/>
            <a:ext cx="11778101" cy="3796754"/>
          </a:xfrm>
          <a:prstGeom prst="rect">
            <a:avLst/>
          </a:prstGeom>
        </p:spPr>
      </p:pic>
      <p:sp>
        <p:nvSpPr>
          <p:cNvPr id="3" name="Rectangle 2">
            <a:extLst>
              <a:ext uri="{FF2B5EF4-FFF2-40B4-BE49-F238E27FC236}">
                <a16:creationId xmlns:a16="http://schemas.microsoft.com/office/drawing/2014/main" id="{C7CE665C-AE32-1E67-8280-994A78B99DAA}"/>
              </a:ext>
            </a:extLst>
          </p:cNvPr>
          <p:cNvSpPr/>
          <p:nvPr/>
        </p:nvSpPr>
        <p:spPr>
          <a:xfrm>
            <a:off x="73890" y="2087418"/>
            <a:ext cx="1958109" cy="1145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Pre-referral meeting with MHST</a:t>
            </a:r>
          </a:p>
        </p:txBody>
      </p:sp>
      <p:cxnSp>
        <p:nvCxnSpPr>
          <p:cNvPr id="6" name="Straight Arrow Connector 5">
            <a:extLst>
              <a:ext uri="{FF2B5EF4-FFF2-40B4-BE49-F238E27FC236}">
                <a16:creationId xmlns:a16="http://schemas.microsoft.com/office/drawing/2014/main" id="{C2A67666-6BE4-8CD8-FB96-6B08CD890A5D}"/>
              </a:ext>
            </a:extLst>
          </p:cNvPr>
          <p:cNvCxnSpPr/>
          <p:nvPr/>
        </p:nvCxnSpPr>
        <p:spPr>
          <a:xfrm>
            <a:off x="1052945" y="3232727"/>
            <a:ext cx="0" cy="48357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1EFFB72-82D3-A3ED-BDB9-F2581DCA6326}"/>
              </a:ext>
            </a:extLst>
          </p:cNvPr>
          <p:cNvPicPr>
            <a:picLocks noChangeAspect="1"/>
          </p:cNvPicPr>
          <p:nvPr/>
        </p:nvPicPr>
        <p:blipFill>
          <a:blip r:embed="rId3"/>
          <a:stretch>
            <a:fillRect/>
          </a:stretch>
        </p:blipFill>
        <p:spPr>
          <a:xfrm>
            <a:off x="86453" y="99366"/>
            <a:ext cx="1237957" cy="940707"/>
          </a:xfrm>
          <a:prstGeom prst="rect">
            <a:avLst/>
          </a:prstGeom>
        </p:spPr>
      </p:pic>
    </p:spTree>
    <p:extLst>
      <p:ext uri="{BB962C8B-B14F-4D97-AF65-F5344CB8AC3E}">
        <p14:creationId xmlns:p14="http://schemas.microsoft.com/office/powerpoint/2010/main" val="32078082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5158</TotalTime>
  <Words>612</Words>
  <Application>Microsoft Office PowerPoint</Application>
  <PresentationFormat>Widescreen</PresentationFormat>
  <Paragraphs>69</Paragraphs>
  <Slides>11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Arial </vt:lpstr>
      <vt:lpstr>Arial Bold</vt:lpstr>
      <vt:lpstr>Calibri</vt:lpstr>
      <vt:lpstr>Calibri Light</vt:lpstr>
      <vt:lpstr>Gill Sans MT</vt:lpstr>
      <vt:lpstr>Wingdings</vt:lpstr>
      <vt:lpstr>Office Theme</vt:lpstr>
      <vt:lpstr>1_Office Theme</vt:lpstr>
      <vt:lpstr>B&amp;D MENTAL HEALTH SUPPORT TEAMS (MHST) Nasif Nijabat Service Lead Ceren Devitt and Toni Quick Senior Therapists and Supervisors</vt:lpstr>
      <vt:lpstr>PowerPoint Presentation</vt:lpstr>
      <vt:lpstr>   What is our ambition? </vt:lpstr>
      <vt:lpstr>PowerPoint Presentation</vt:lpstr>
      <vt:lpstr>PowerPoint Presentation</vt:lpstr>
      <vt:lpstr>PowerPoint Presentation</vt:lpstr>
      <vt:lpstr>  Which B&amp;D schools do we currently cover? </vt:lpstr>
      <vt:lpstr>  MHST Testimonial  </vt:lpstr>
      <vt:lpstr>Pupil/Parent/Carers referral pathway </vt:lpstr>
      <vt:lpstr>Further information can be found on the B&amp;D MHST webpage </vt:lpstr>
      <vt:lpstr>Follow B&amp;D MHST on Instagram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Kent Emotional Wellbeing  Teams</dc:title>
  <dc:creator>Collumbell Tabitha</dc:creator>
  <cp:lastModifiedBy>Quick Toni</cp:lastModifiedBy>
  <cp:revision>150</cp:revision>
  <dcterms:created xsi:type="dcterms:W3CDTF">2021-04-07T18:46:47Z</dcterms:created>
  <dcterms:modified xsi:type="dcterms:W3CDTF">2023-11-16T17:33:44Z</dcterms:modified>
</cp:coreProperties>
</file>