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sldIdLst>
    <p:sldId id="256" r:id="rId6"/>
    <p:sldId id="257" r:id="rId7"/>
    <p:sldId id="259" r:id="rId8"/>
    <p:sldId id="258" r:id="rId9"/>
    <p:sldId id="260" r:id="rId10"/>
    <p:sldId id="261" r:id="rId11"/>
    <p:sldId id="262" r:id="rId12"/>
    <p:sldId id="263"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3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340B4-7EF9-4218-A73E-B35A21430A9A}" v="216" dt="2023-11-14T09:57:18.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Wager" userId="83aa0d6c-341d-4a3d-a8c9-5aeb2663988d" providerId="ADAL" clId="{AC4340B4-7EF9-4218-A73E-B35A21430A9A}"/>
    <pc:docChg chg="custSel modSld">
      <pc:chgData name="Zoe Wager" userId="83aa0d6c-341d-4a3d-a8c9-5aeb2663988d" providerId="ADAL" clId="{AC4340B4-7EF9-4218-A73E-B35A21430A9A}" dt="2023-11-15T09:24:18.885" v="299" actId="20577"/>
      <pc:docMkLst>
        <pc:docMk/>
      </pc:docMkLst>
      <pc:sldChg chg="modSp mod">
        <pc:chgData name="Zoe Wager" userId="83aa0d6c-341d-4a3d-a8c9-5aeb2663988d" providerId="ADAL" clId="{AC4340B4-7EF9-4218-A73E-B35A21430A9A}" dt="2023-11-14T09:54:02.261" v="209" actId="14100"/>
        <pc:sldMkLst>
          <pc:docMk/>
          <pc:sldMk cId="4077667934" sldId="257"/>
        </pc:sldMkLst>
        <pc:picChg chg="mod">
          <ac:chgData name="Zoe Wager" userId="83aa0d6c-341d-4a3d-a8c9-5aeb2663988d" providerId="ADAL" clId="{AC4340B4-7EF9-4218-A73E-B35A21430A9A}" dt="2023-11-14T09:54:02.261" v="209" actId="14100"/>
          <ac:picMkLst>
            <pc:docMk/>
            <pc:sldMk cId="4077667934" sldId="257"/>
            <ac:picMk id="7" creationId="{04F54AA3-9D1B-A266-53AD-37951F31318D}"/>
          </ac:picMkLst>
        </pc:picChg>
        <pc:cxnChg chg="mod">
          <ac:chgData name="Zoe Wager" userId="83aa0d6c-341d-4a3d-a8c9-5aeb2663988d" providerId="ADAL" clId="{AC4340B4-7EF9-4218-A73E-B35A21430A9A}" dt="2023-11-14T09:53:52.539" v="207" actId="14100"/>
          <ac:cxnSpMkLst>
            <pc:docMk/>
            <pc:sldMk cId="4077667934" sldId="257"/>
            <ac:cxnSpMk id="5" creationId="{34F49B99-D792-1F94-CDAE-1C682E4D5684}"/>
          </ac:cxnSpMkLst>
        </pc:cxnChg>
      </pc:sldChg>
      <pc:sldChg chg="modSp mod">
        <pc:chgData name="Zoe Wager" userId="83aa0d6c-341d-4a3d-a8c9-5aeb2663988d" providerId="ADAL" clId="{AC4340B4-7EF9-4218-A73E-B35A21430A9A}" dt="2023-11-14T09:56:55.553" v="220" actId="14100"/>
        <pc:sldMkLst>
          <pc:docMk/>
          <pc:sldMk cId="913385656" sldId="258"/>
        </pc:sldMkLst>
        <pc:spChg chg="mod">
          <ac:chgData name="Zoe Wager" userId="83aa0d6c-341d-4a3d-a8c9-5aeb2663988d" providerId="ADAL" clId="{AC4340B4-7EF9-4218-A73E-B35A21430A9A}" dt="2023-11-14T09:56:48.335" v="219" actId="14100"/>
          <ac:spMkLst>
            <pc:docMk/>
            <pc:sldMk cId="913385656" sldId="258"/>
            <ac:spMk id="5" creationId="{FD787753-B476-A59A-47A9-716EF11A6371}"/>
          </ac:spMkLst>
        </pc:spChg>
        <pc:picChg chg="mod">
          <ac:chgData name="Zoe Wager" userId="83aa0d6c-341d-4a3d-a8c9-5aeb2663988d" providerId="ADAL" clId="{AC4340B4-7EF9-4218-A73E-B35A21430A9A}" dt="2023-11-14T09:56:55.553" v="220" actId="14100"/>
          <ac:picMkLst>
            <pc:docMk/>
            <pc:sldMk cId="913385656" sldId="258"/>
            <ac:picMk id="4" creationId="{28DB4D40-FCE9-6E68-23DD-E424B3819EEE}"/>
          </ac:picMkLst>
        </pc:picChg>
      </pc:sldChg>
      <pc:sldChg chg="modSp mod">
        <pc:chgData name="Zoe Wager" userId="83aa0d6c-341d-4a3d-a8c9-5aeb2663988d" providerId="ADAL" clId="{AC4340B4-7EF9-4218-A73E-B35A21430A9A}" dt="2023-11-14T09:56:12.852" v="211" actId="14100"/>
        <pc:sldMkLst>
          <pc:docMk/>
          <pc:sldMk cId="3289738969" sldId="261"/>
        </pc:sldMkLst>
        <pc:picChg chg="mod">
          <ac:chgData name="Zoe Wager" userId="83aa0d6c-341d-4a3d-a8c9-5aeb2663988d" providerId="ADAL" clId="{AC4340B4-7EF9-4218-A73E-B35A21430A9A}" dt="2023-11-14T09:56:12.852" v="211" actId="14100"/>
          <ac:picMkLst>
            <pc:docMk/>
            <pc:sldMk cId="3289738969" sldId="261"/>
            <ac:picMk id="4" creationId="{8D7F730B-06D7-B8FE-9F38-CAC668AAEBA8}"/>
          </ac:picMkLst>
        </pc:picChg>
      </pc:sldChg>
      <pc:sldChg chg="modSp mod">
        <pc:chgData name="Zoe Wager" userId="83aa0d6c-341d-4a3d-a8c9-5aeb2663988d" providerId="ADAL" clId="{AC4340B4-7EF9-4218-A73E-B35A21430A9A}" dt="2023-11-14T09:56:05.824" v="210" actId="14100"/>
        <pc:sldMkLst>
          <pc:docMk/>
          <pc:sldMk cId="1715934070" sldId="262"/>
        </pc:sldMkLst>
        <pc:picChg chg="mod">
          <ac:chgData name="Zoe Wager" userId="83aa0d6c-341d-4a3d-a8c9-5aeb2663988d" providerId="ADAL" clId="{AC4340B4-7EF9-4218-A73E-B35A21430A9A}" dt="2023-11-14T09:56:05.824" v="210" actId="14100"/>
          <ac:picMkLst>
            <pc:docMk/>
            <pc:sldMk cId="1715934070" sldId="262"/>
            <ac:picMk id="4" creationId="{77991BED-CCE0-08F7-52EA-819966A5C4E5}"/>
          </ac:picMkLst>
        </pc:picChg>
      </pc:sldChg>
      <pc:sldChg chg="modSp mod">
        <pc:chgData name="Zoe Wager" userId="83aa0d6c-341d-4a3d-a8c9-5aeb2663988d" providerId="ADAL" clId="{AC4340B4-7EF9-4218-A73E-B35A21430A9A}" dt="2023-11-15T09:24:18.885" v="299" actId="20577"/>
        <pc:sldMkLst>
          <pc:docMk/>
          <pc:sldMk cId="2945429478" sldId="263"/>
        </pc:sldMkLst>
        <pc:spChg chg="mod">
          <ac:chgData name="Zoe Wager" userId="83aa0d6c-341d-4a3d-a8c9-5aeb2663988d" providerId="ADAL" clId="{AC4340B4-7EF9-4218-A73E-B35A21430A9A}" dt="2023-11-14T08:59:20.819" v="1" actId="1076"/>
          <ac:spMkLst>
            <pc:docMk/>
            <pc:sldMk cId="2945429478" sldId="263"/>
            <ac:spMk id="2" creationId="{100A08FB-5A9B-4642-8F6E-0113849A0D57}"/>
          </ac:spMkLst>
        </pc:spChg>
        <pc:spChg chg="mod">
          <ac:chgData name="Zoe Wager" userId="83aa0d6c-341d-4a3d-a8c9-5aeb2663988d" providerId="ADAL" clId="{AC4340B4-7EF9-4218-A73E-B35A21430A9A}" dt="2023-11-15T09:24:18.885" v="299" actId="20577"/>
          <ac:spMkLst>
            <pc:docMk/>
            <pc:sldMk cId="2945429478" sldId="263"/>
            <ac:spMk id="5" creationId="{2BB17402-30B2-AF4B-C3A5-48DD6816BBF0}"/>
          </ac:spMkLst>
        </pc:spChg>
        <pc:picChg chg="mod">
          <ac:chgData name="Zoe Wager" userId="83aa0d6c-341d-4a3d-a8c9-5aeb2663988d" providerId="ADAL" clId="{AC4340B4-7EF9-4218-A73E-B35A21430A9A}" dt="2023-11-14T09:52:07.828" v="206" actId="14100"/>
          <ac:picMkLst>
            <pc:docMk/>
            <pc:sldMk cId="2945429478" sldId="263"/>
            <ac:picMk id="4" creationId="{17E3AECD-3ABB-60CD-1010-ECABD988AEAF}"/>
          </ac:picMkLst>
        </pc:picChg>
        <pc:cxnChg chg="mod">
          <ac:chgData name="Zoe Wager" userId="83aa0d6c-341d-4a3d-a8c9-5aeb2663988d" providerId="ADAL" clId="{AC4340B4-7EF9-4218-A73E-B35A21430A9A}" dt="2023-11-14T08:59:48.919" v="5" actId="1076"/>
          <ac:cxnSpMkLst>
            <pc:docMk/>
            <pc:sldMk cId="2945429478" sldId="263"/>
            <ac:cxnSpMk id="3" creationId="{3A67B94B-0DC6-DB22-DD75-B40BE69BF792}"/>
          </ac:cxnSpMkLst>
        </pc:cxnChg>
      </pc:sldChg>
      <pc:sldChg chg="modSp mod">
        <pc:chgData name="Zoe Wager" userId="83aa0d6c-341d-4a3d-a8c9-5aeb2663988d" providerId="ADAL" clId="{AC4340B4-7EF9-4218-A73E-B35A21430A9A}" dt="2023-11-14T09:57:18.441" v="222" actId="1076"/>
        <pc:sldMkLst>
          <pc:docMk/>
          <pc:sldMk cId="2899299176" sldId="265"/>
        </pc:sldMkLst>
        <pc:spChg chg="mod">
          <ac:chgData name="Zoe Wager" userId="83aa0d6c-341d-4a3d-a8c9-5aeb2663988d" providerId="ADAL" clId="{AC4340B4-7EF9-4218-A73E-B35A21430A9A}" dt="2023-11-14T09:57:18.441" v="222" actId="1076"/>
          <ac:spMkLst>
            <pc:docMk/>
            <pc:sldMk cId="2899299176" sldId="265"/>
            <ac:spMk id="5" creationId="{AA32575C-3F49-2F40-8E4E-DAEDDF1B429F}"/>
          </ac:spMkLst>
        </pc:spChg>
        <pc:picChg chg="mod">
          <ac:chgData name="Zoe Wager" userId="83aa0d6c-341d-4a3d-a8c9-5aeb2663988d" providerId="ADAL" clId="{AC4340B4-7EF9-4218-A73E-B35A21430A9A}" dt="2023-11-14T09:57:14.419" v="221" actId="14100"/>
          <ac:picMkLst>
            <pc:docMk/>
            <pc:sldMk cId="2899299176" sldId="265"/>
            <ac:picMk id="4" creationId="{41750567-D0C7-C137-54BB-1672EADD0629}"/>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38757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C4BA5-DAFB-5845-AB6C-0E2B1060A16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11/14/2023</a:t>
            </a:fld>
            <a:endParaRPr lang="en-US"/>
          </a:p>
        </p:txBody>
      </p:sp>
      <p:sp>
        <p:nvSpPr>
          <p:cNvPr id="3" name="Footer Placeholder 2">
            <a:extLst>
              <a:ext uri="{FF2B5EF4-FFF2-40B4-BE49-F238E27FC236}">
                <a16:creationId xmlns:a16="http://schemas.microsoft.com/office/drawing/2014/main" id="{906F0CC9-C569-0545-A319-2106849D29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3B896ED-409C-054D-A10B-3972934C2A73}"/>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42088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BDAE-DAF5-D44C-9EEC-4C7B2C86B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ACAD-1135-8A42-8A1D-B3D70CB4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1DFB9-3402-074F-99A9-993D3A50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4A567-6040-3348-97B1-CD75E04215C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11/14/2023</a:t>
            </a:fld>
            <a:endParaRPr lang="en-US"/>
          </a:p>
        </p:txBody>
      </p:sp>
      <p:sp>
        <p:nvSpPr>
          <p:cNvPr id="6" name="Footer Placeholder 5">
            <a:extLst>
              <a:ext uri="{FF2B5EF4-FFF2-40B4-BE49-F238E27FC236}">
                <a16:creationId xmlns:a16="http://schemas.microsoft.com/office/drawing/2014/main" id="{E37C94C8-FC1B-1E45-AFC5-03543256EB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BB4A30-264A-EE4A-9273-BFC5B06E782F}"/>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0710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824-F6EC-8E40-A044-2A008F6D4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D9BE5-EB22-DC48-95D9-D44873373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3D9BF7-5CC1-774D-BC7D-68070C1E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8410E-3EC2-E642-9B7C-6B35408CB0F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11/14/2023</a:t>
            </a:fld>
            <a:endParaRPr lang="en-US"/>
          </a:p>
        </p:txBody>
      </p:sp>
      <p:sp>
        <p:nvSpPr>
          <p:cNvPr id="6" name="Footer Placeholder 5">
            <a:extLst>
              <a:ext uri="{FF2B5EF4-FFF2-40B4-BE49-F238E27FC236}">
                <a16:creationId xmlns:a16="http://schemas.microsoft.com/office/drawing/2014/main" id="{714E574C-E98E-564B-8FC9-CF18F0F5F1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D0B250-3B49-BF47-8127-6C18D302BC71}"/>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416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33124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6845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8AC5-65F8-6140-80A1-B4C5EFB4DA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CD4F2-CD5D-EF49-933B-53138F001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5CA3002-6534-D740-92AF-B60A2B779D85}"/>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91989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A5C-B48E-364B-B980-005570D6B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40270-DE15-3A42-825B-D093E69FB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524-46A2-6C4F-8DCB-0AFC51A66082}"/>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11/14/2023</a:t>
            </a:fld>
            <a:endParaRPr lang="en-US"/>
          </a:p>
        </p:txBody>
      </p:sp>
      <p:sp>
        <p:nvSpPr>
          <p:cNvPr id="5" name="Footer Placeholder 4">
            <a:extLst>
              <a:ext uri="{FF2B5EF4-FFF2-40B4-BE49-F238E27FC236}">
                <a16:creationId xmlns:a16="http://schemas.microsoft.com/office/drawing/2014/main" id="{D74FFB90-53C2-8143-AF58-29B7B16ED5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0A870C-2BD0-704B-B0ED-B442243FF129}"/>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520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D747-76F5-554B-B150-E83703DDD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18942-3963-4C47-B321-2177EFEBE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70A9D-BBE2-F448-9C70-ECA2CB95859F}"/>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11/14/2023</a:t>
            </a:fld>
            <a:endParaRPr lang="en-US"/>
          </a:p>
        </p:txBody>
      </p:sp>
      <p:sp>
        <p:nvSpPr>
          <p:cNvPr id="5" name="Footer Placeholder 4">
            <a:extLst>
              <a:ext uri="{FF2B5EF4-FFF2-40B4-BE49-F238E27FC236}">
                <a16:creationId xmlns:a16="http://schemas.microsoft.com/office/drawing/2014/main" id="{4009D95E-9C85-1D41-8F19-08C561444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EF3B33-9ED8-6F46-9CDD-AC366EEF9677}"/>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9748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D262-9D89-AF4D-9394-6A93166FE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20CC3-A5E3-5B4C-A811-FB1086001D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927B-D045-4546-B3EA-D1560321E2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C3218-CB18-794D-B751-637FB71DEBE9}"/>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11/14/2023</a:t>
            </a:fld>
            <a:endParaRPr lang="en-US"/>
          </a:p>
        </p:txBody>
      </p:sp>
      <p:sp>
        <p:nvSpPr>
          <p:cNvPr id="6" name="Footer Placeholder 5">
            <a:extLst>
              <a:ext uri="{FF2B5EF4-FFF2-40B4-BE49-F238E27FC236}">
                <a16:creationId xmlns:a16="http://schemas.microsoft.com/office/drawing/2014/main" id="{2EBD5128-3262-A344-9C85-0B04C99206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F7059F-C509-CA45-893D-13A929BDFDEB}"/>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8072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951-0A07-1E42-96B9-104DA4B44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2BE7C-16F6-1144-B411-82D14D399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8CD0BD-4F92-8A49-9C16-DEA3DB46EB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86B5B-DB51-8543-B82F-1A439A861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8E898-B3F8-7B49-BE45-16BA78B4B4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2355-D628-5348-8C63-2E01C26720E8}"/>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11/14/2023</a:t>
            </a:fld>
            <a:endParaRPr lang="en-US"/>
          </a:p>
        </p:txBody>
      </p:sp>
      <p:sp>
        <p:nvSpPr>
          <p:cNvPr id="8" name="Footer Placeholder 7">
            <a:extLst>
              <a:ext uri="{FF2B5EF4-FFF2-40B4-BE49-F238E27FC236}">
                <a16:creationId xmlns:a16="http://schemas.microsoft.com/office/drawing/2014/main" id="{4F00C788-8B72-8B46-8EEF-1DAE14C41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CE9CF6-3720-6046-88FD-D39A12C92E42}"/>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1021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A6FB-5A8D-C749-BC60-FE10D4088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92885-4B7A-BE49-81CF-B86F7B0B2E4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11/14/2023</a:t>
            </a:fld>
            <a:endParaRPr lang="en-US"/>
          </a:p>
        </p:txBody>
      </p:sp>
      <p:sp>
        <p:nvSpPr>
          <p:cNvPr id="4" name="Footer Placeholder 3">
            <a:extLst>
              <a:ext uri="{FF2B5EF4-FFF2-40B4-BE49-F238E27FC236}">
                <a16:creationId xmlns:a16="http://schemas.microsoft.com/office/drawing/2014/main" id="{885B7183-5E3F-2743-A2AE-322BE57FA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D3A099-E88E-564F-8E0B-BFEA579CD52C}"/>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33224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1D07F-C3F3-1C4E-A47E-B2447B1F7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1E015-C3EA-454D-B966-40C1CB0D2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551EA-79D6-704A-AECE-5DA9C0310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11/14/2023</a:t>
            </a:fld>
            <a:endParaRPr lang="en-US"/>
          </a:p>
        </p:txBody>
      </p:sp>
      <p:sp>
        <p:nvSpPr>
          <p:cNvPr id="5" name="Footer Placeholder 4">
            <a:extLst>
              <a:ext uri="{FF2B5EF4-FFF2-40B4-BE49-F238E27FC236}">
                <a16:creationId xmlns:a16="http://schemas.microsoft.com/office/drawing/2014/main" id="{4DDD72B6-96BC-EC4F-A804-3F14840A4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D07BD-EE09-E847-84A8-318A2A82E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a:p>
        </p:txBody>
      </p:sp>
    </p:spTree>
    <p:extLst>
      <p:ext uri="{BB962C8B-B14F-4D97-AF65-F5344CB8AC3E}">
        <p14:creationId xmlns:p14="http://schemas.microsoft.com/office/powerpoint/2010/main" val="1841920698"/>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571BE-2662-E345-993E-6F56D82FE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ED5500-00B1-B542-B4E8-49B978667F30}"/>
              </a:ext>
            </a:extLst>
          </p:cNvPr>
          <p:cNvSpPr>
            <a:spLocks noGrp="1"/>
          </p:cNvSpPr>
          <p:nvPr>
            <p:ph type="body" idx="1"/>
          </p:nvPr>
        </p:nvSpPr>
        <p:spPr>
          <a:xfrm>
            <a:off x="838200" y="1825625"/>
            <a:ext cx="10515600" cy="38550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481D1ED-8064-2548-8E4C-0F7A6B47AAD7}"/>
              </a:ext>
            </a:extLst>
          </p:cNvPr>
          <p:cNvPicPr>
            <a:picLocks noChangeAspect="1"/>
          </p:cNvPicPr>
          <p:nvPr userDrawn="1"/>
        </p:nvPicPr>
        <p:blipFill>
          <a:blip r:embed="rId11"/>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701867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ransport.request@lbbd.gov.u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738FD-A954-4B8B-8610-6A8CFCE9803A}"/>
              </a:ext>
            </a:extLst>
          </p:cNvPr>
          <p:cNvSpPr txBox="1"/>
          <p:nvPr/>
        </p:nvSpPr>
        <p:spPr>
          <a:xfrm>
            <a:off x="625404" y="849457"/>
            <a:ext cx="4970749"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0" b="1">
              <a:cs typeface="Arial"/>
            </a:endParaRPr>
          </a:p>
          <a:p>
            <a:pPr algn="l"/>
            <a:endParaRPr lang="en-US">
              <a:cs typeface="Arial"/>
            </a:endParaRPr>
          </a:p>
        </p:txBody>
      </p:sp>
      <p:sp>
        <p:nvSpPr>
          <p:cNvPr id="5" name="TextBox 4">
            <a:extLst>
              <a:ext uri="{FF2B5EF4-FFF2-40B4-BE49-F238E27FC236}">
                <a16:creationId xmlns:a16="http://schemas.microsoft.com/office/drawing/2014/main" id="{74F40326-92C6-4405-8EFC-5346093C83B0}"/>
              </a:ext>
            </a:extLst>
          </p:cNvPr>
          <p:cNvSpPr txBox="1"/>
          <p:nvPr/>
        </p:nvSpPr>
        <p:spPr>
          <a:xfrm>
            <a:off x="624320" y="2767445"/>
            <a:ext cx="41957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chemeClr val="bg1"/>
              </a:solidFill>
              <a:cs typeface="Arial"/>
            </a:endParaRPr>
          </a:p>
          <a:p>
            <a:pPr algn="l"/>
            <a:endParaRPr lang="en-US">
              <a:cs typeface="Arial"/>
            </a:endParaRPr>
          </a:p>
        </p:txBody>
      </p:sp>
      <p:sp>
        <p:nvSpPr>
          <p:cNvPr id="2" name="Title 1">
            <a:extLst>
              <a:ext uri="{FF2B5EF4-FFF2-40B4-BE49-F238E27FC236}">
                <a16:creationId xmlns:a16="http://schemas.microsoft.com/office/drawing/2014/main" id="{011C76FC-E796-3DF2-5483-F7AE764BBCE5}"/>
              </a:ext>
            </a:extLst>
          </p:cNvPr>
          <p:cNvSpPr txBox="1">
            <a:spLocks/>
          </p:cNvSpPr>
          <p:nvPr/>
        </p:nvSpPr>
        <p:spPr>
          <a:xfrm>
            <a:off x="0" y="2593203"/>
            <a:ext cx="12686897" cy="3574778"/>
          </a:xfrm>
          <a:prstGeom prst="rect">
            <a:avLst/>
          </a:prstGeom>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FFFFFF"/>
                </a:solidFill>
              </a:rPr>
              <a:t>HOME TO SCHOOL TRANSPORT</a:t>
            </a:r>
          </a:p>
          <a:p>
            <a:pPr algn="ctr"/>
            <a:r>
              <a:rPr lang="en-GB" sz="4000" dirty="0">
                <a:solidFill>
                  <a:srgbClr val="FFFFFF"/>
                </a:solidFill>
              </a:rPr>
              <a:t>How it all works</a:t>
            </a:r>
          </a:p>
        </p:txBody>
      </p:sp>
    </p:spTree>
    <p:extLst>
      <p:ext uri="{BB962C8B-B14F-4D97-AF65-F5344CB8AC3E}">
        <p14:creationId xmlns:p14="http://schemas.microsoft.com/office/powerpoint/2010/main" val="60878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D12E-FCD6-9E69-2714-854B1337881F}"/>
              </a:ext>
            </a:extLst>
          </p:cNvPr>
          <p:cNvSpPr txBox="1">
            <a:spLocks/>
          </p:cNvSpPr>
          <p:nvPr/>
        </p:nvSpPr>
        <p:spPr>
          <a:xfrm>
            <a:off x="838200" y="190254"/>
            <a:ext cx="10515600" cy="9912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Finally – the office details</a:t>
            </a:r>
            <a:endParaRPr lang="en-GB" dirty="0"/>
          </a:p>
        </p:txBody>
      </p:sp>
      <p:cxnSp>
        <p:nvCxnSpPr>
          <p:cNvPr id="3" name="Straight Connector 2">
            <a:extLst>
              <a:ext uri="{FF2B5EF4-FFF2-40B4-BE49-F238E27FC236}">
                <a16:creationId xmlns:a16="http://schemas.microsoft.com/office/drawing/2014/main" id="{BBE558BE-858F-F1CC-CCA8-2C5A429A2C72}"/>
              </a:ext>
            </a:extLst>
          </p:cNvPr>
          <p:cNvCxnSpPr>
            <a:cxnSpLocks/>
          </p:cNvCxnSpPr>
          <p:nvPr/>
        </p:nvCxnSpPr>
        <p:spPr>
          <a:xfrm>
            <a:off x="1" y="1094577"/>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41750567-D0C7-C137-54BB-1672EADD0629}"/>
              </a:ext>
            </a:extLst>
          </p:cNvPr>
          <p:cNvPicPr>
            <a:picLocks noChangeAspect="1"/>
          </p:cNvPicPr>
          <p:nvPr/>
        </p:nvPicPr>
        <p:blipFill>
          <a:blip r:embed="rId2"/>
          <a:stretch>
            <a:fillRect/>
          </a:stretch>
        </p:blipFill>
        <p:spPr>
          <a:xfrm>
            <a:off x="0" y="1181527"/>
            <a:ext cx="12192000" cy="4654193"/>
          </a:xfrm>
          <a:prstGeom prst="rect">
            <a:avLst/>
          </a:prstGeom>
        </p:spPr>
      </p:pic>
      <p:sp>
        <p:nvSpPr>
          <p:cNvPr id="5" name="Rectangle: Rounded Corners 4">
            <a:extLst>
              <a:ext uri="{FF2B5EF4-FFF2-40B4-BE49-F238E27FC236}">
                <a16:creationId xmlns:a16="http://schemas.microsoft.com/office/drawing/2014/main" id="{AA32575C-3F49-2F40-8E4E-DAEDDF1B429F}"/>
              </a:ext>
            </a:extLst>
          </p:cNvPr>
          <p:cNvSpPr/>
          <p:nvPr/>
        </p:nvSpPr>
        <p:spPr>
          <a:xfrm>
            <a:off x="771525" y="1500191"/>
            <a:ext cx="10648950" cy="385761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The transport office is open from: </a:t>
            </a:r>
          </a:p>
          <a:p>
            <a:pPr algn="ctr"/>
            <a:r>
              <a:rPr lang="en-GB" sz="2400" dirty="0"/>
              <a:t>7am – 10.30am</a:t>
            </a:r>
          </a:p>
          <a:p>
            <a:pPr algn="ctr"/>
            <a:r>
              <a:rPr lang="en-GB" sz="2400" dirty="0"/>
              <a:t>2pm – 5.30pm </a:t>
            </a:r>
          </a:p>
          <a:p>
            <a:pPr algn="ctr"/>
            <a:r>
              <a:rPr lang="en-GB" sz="2400" dirty="0"/>
              <a:t>The phone number is 0208 227 2713 </a:t>
            </a:r>
          </a:p>
          <a:p>
            <a:pPr algn="ctr"/>
            <a:r>
              <a:rPr lang="en-GB" sz="2400" dirty="0"/>
              <a:t>We will only answer during the times above please leave a message if calling in between and we will get back to you</a:t>
            </a:r>
          </a:p>
          <a:p>
            <a:pPr algn="ctr"/>
            <a:r>
              <a:rPr lang="en-GB" sz="2400" dirty="0"/>
              <a:t>The email is </a:t>
            </a:r>
            <a:r>
              <a:rPr lang="en-GB" sz="2400" dirty="0">
                <a:hlinkClick r:id="rId3"/>
              </a:rPr>
              <a:t>transport.request@lbbd.gov.uk</a:t>
            </a:r>
            <a:r>
              <a:rPr lang="en-GB" sz="2400" dirty="0"/>
              <a:t> </a:t>
            </a:r>
          </a:p>
        </p:txBody>
      </p:sp>
    </p:spTree>
    <p:extLst>
      <p:ext uri="{BB962C8B-B14F-4D97-AF65-F5344CB8AC3E}">
        <p14:creationId xmlns:p14="http://schemas.microsoft.com/office/powerpoint/2010/main" val="289929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694764" y="880926"/>
            <a:ext cx="9018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cs typeface="Arial"/>
            </a:endParaRPr>
          </a:p>
        </p:txBody>
      </p:sp>
      <p:sp>
        <p:nvSpPr>
          <p:cNvPr id="2" name="TextBox 1">
            <a:extLst>
              <a:ext uri="{FF2B5EF4-FFF2-40B4-BE49-F238E27FC236}">
                <a16:creationId xmlns:a16="http://schemas.microsoft.com/office/drawing/2014/main" id="{CE953383-268B-3549-71F3-0767BAD90F0F}"/>
              </a:ext>
            </a:extLst>
          </p:cNvPr>
          <p:cNvSpPr txBox="1"/>
          <p:nvPr/>
        </p:nvSpPr>
        <p:spPr>
          <a:xfrm>
            <a:off x="694764" y="414618"/>
            <a:ext cx="95810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Arial"/>
            </a:endParaRPr>
          </a:p>
        </p:txBody>
      </p:sp>
      <p:sp>
        <p:nvSpPr>
          <p:cNvPr id="3" name="Title 1">
            <a:extLst>
              <a:ext uri="{FF2B5EF4-FFF2-40B4-BE49-F238E27FC236}">
                <a16:creationId xmlns:a16="http://schemas.microsoft.com/office/drawing/2014/main" id="{6193F6BE-DD67-44D4-4748-8102CCB073DF}"/>
              </a:ext>
            </a:extLst>
          </p:cNvPr>
          <p:cNvSpPr txBox="1">
            <a:spLocks/>
          </p:cNvSpPr>
          <p:nvPr/>
        </p:nvSpPr>
        <p:spPr>
          <a:xfrm>
            <a:off x="694764" y="41461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Contextual Setting – School Transport</a:t>
            </a:r>
            <a:endParaRPr lang="en-GB" dirty="0"/>
          </a:p>
        </p:txBody>
      </p:sp>
      <p:cxnSp>
        <p:nvCxnSpPr>
          <p:cNvPr id="5" name="Straight Connector 4">
            <a:extLst>
              <a:ext uri="{FF2B5EF4-FFF2-40B4-BE49-F238E27FC236}">
                <a16:creationId xmlns:a16="http://schemas.microsoft.com/office/drawing/2014/main" id="{34F49B99-D792-1F94-CDAE-1C682E4D5684}"/>
              </a:ext>
            </a:extLst>
          </p:cNvPr>
          <p:cNvCxnSpPr>
            <a:cxnSpLocks/>
          </p:cNvCxnSpPr>
          <p:nvPr/>
        </p:nvCxnSpPr>
        <p:spPr>
          <a:xfrm>
            <a:off x="0" y="1122802"/>
            <a:ext cx="12191998"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pic>
        <p:nvPicPr>
          <p:cNvPr id="7" name="Content Placeholder 3">
            <a:extLst>
              <a:ext uri="{FF2B5EF4-FFF2-40B4-BE49-F238E27FC236}">
                <a16:creationId xmlns:a16="http://schemas.microsoft.com/office/drawing/2014/main" id="{04F54AA3-9D1B-A266-53AD-37951F31318D}"/>
              </a:ext>
            </a:extLst>
          </p:cNvPr>
          <p:cNvPicPr>
            <a:picLocks noChangeAspect="1"/>
          </p:cNvPicPr>
          <p:nvPr/>
        </p:nvPicPr>
        <p:blipFill>
          <a:blip r:embed="rId2"/>
          <a:stretch>
            <a:fillRect/>
          </a:stretch>
        </p:blipFill>
        <p:spPr>
          <a:xfrm>
            <a:off x="-1" y="1194305"/>
            <a:ext cx="12192001" cy="4685015"/>
          </a:xfrm>
          <a:prstGeom prst="rect">
            <a:avLst/>
          </a:prstGeom>
        </p:spPr>
      </p:pic>
      <p:sp>
        <p:nvSpPr>
          <p:cNvPr id="8" name="Rectangle: Rounded Corners 7">
            <a:extLst>
              <a:ext uri="{FF2B5EF4-FFF2-40B4-BE49-F238E27FC236}">
                <a16:creationId xmlns:a16="http://schemas.microsoft.com/office/drawing/2014/main" id="{FBCBDF00-4A62-2592-737F-A9A79215CBA0}"/>
              </a:ext>
            </a:extLst>
          </p:cNvPr>
          <p:cNvSpPr/>
          <p:nvPr/>
        </p:nvSpPr>
        <p:spPr>
          <a:xfrm>
            <a:off x="390525" y="1329442"/>
            <a:ext cx="10963274" cy="4414743"/>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Picture 8">
            <a:extLst>
              <a:ext uri="{FF2B5EF4-FFF2-40B4-BE49-F238E27FC236}">
                <a16:creationId xmlns:a16="http://schemas.microsoft.com/office/drawing/2014/main" id="{64E10488-7FAB-FAFE-4D3B-4211D33AEEDF}"/>
              </a:ext>
            </a:extLst>
          </p:cNvPr>
          <p:cNvPicPr>
            <a:picLocks noChangeAspect="1"/>
          </p:cNvPicPr>
          <p:nvPr/>
        </p:nvPicPr>
        <p:blipFill>
          <a:blip r:embed="rId3"/>
          <a:stretch>
            <a:fillRect/>
          </a:stretch>
        </p:blipFill>
        <p:spPr>
          <a:xfrm>
            <a:off x="1028624" y="1361258"/>
            <a:ext cx="9382557" cy="1865538"/>
          </a:xfrm>
          <a:prstGeom prst="rect">
            <a:avLst/>
          </a:prstGeom>
        </p:spPr>
      </p:pic>
      <p:sp>
        <p:nvSpPr>
          <p:cNvPr id="10" name="Rectangle 9">
            <a:extLst>
              <a:ext uri="{FF2B5EF4-FFF2-40B4-BE49-F238E27FC236}">
                <a16:creationId xmlns:a16="http://schemas.microsoft.com/office/drawing/2014/main" id="{E101DBA9-C065-0E77-C77E-8C9143D795E3}"/>
              </a:ext>
            </a:extLst>
          </p:cNvPr>
          <p:cNvSpPr/>
          <p:nvPr/>
        </p:nvSpPr>
        <p:spPr>
          <a:xfrm>
            <a:off x="3494439" y="3270468"/>
            <a:ext cx="5339840" cy="278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Increase in demand and corresponding costs</a:t>
            </a:r>
          </a:p>
        </p:txBody>
      </p:sp>
      <p:graphicFrame>
        <p:nvGraphicFramePr>
          <p:cNvPr id="11" name="Table 10">
            <a:extLst>
              <a:ext uri="{FF2B5EF4-FFF2-40B4-BE49-F238E27FC236}">
                <a16:creationId xmlns:a16="http://schemas.microsoft.com/office/drawing/2014/main" id="{A10E238B-A0C8-2FFA-E2D9-805CA7F377F2}"/>
              </a:ext>
            </a:extLst>
          </p:cNvPr>
          <p:cNvGraphicFramePr>
            <a:graphicFrameLocks noGrp="1"/>
          </p:cNvGraphicFramePr>
          <p:nvPr>
            <p:extLst>
              <p:ext uri="{D42A27DB-BD31-4B8C-83A1-F6EECF244321}">
                <p14:modId xmlns:p14="http://schemas.microsoft.com/office/powerpoint/2010/main" val="499738822"/>
              </p:ext>
            </p:extLst>
          </p:nvPr>
        </p:nvGraphicFramePr>
        <p:xfrm>
          <a:off x="3426078" y="3593066"/>
          <a:ext cx="5339840" cy="1866699"/>
        </p:xfrm>
        <a:graphic>
          <a:graphicData uri="http://schemas.openxmlformats.org/drawingml/2006/table">
            <a:tbl>
              <a:tblPr firstRow="1" firstCol="1" bandRow="1"/>
              <a:tblGrid>
                <a:gridCol w="1026155">
                  <a:extLst>
                    <a:ext uri="{9D8B030D-6E8A-4147-A177-3AD203B41FA5}">
                      <a16:colId xmlns:a16="http://schemas.microsoft.com/office/drawing/2014/main" val="2758409458"/>
                    </a:ext>
                  </a:extLst>
                </a:gridCol>
                <a:gridCol w="1095610">
                  <a:extLst>
                    <a:ext uri="{9D8B030D-6E8A-4147-A177-3AD203B41FA5}">
                      <a16:colId xmlns:a16="http://schemas.microsoft.com/office/drawing/2014/main" val="2625267155"/>
                    </a:ext>
                  </a:extLst>
                </a:gridCol>
                <a:gridCol w="1169582">
                  <a:extLst>
                    <a:ext uri="{9D8B030D-6E8A-4147-A177-3AD203B41FA5}">
                      <a16:colId xmlns:a16="http://schemas.microsoft.com/office/drawing/2014/main" val="1593202210"/>
                    </a:ext>
                  </a:extLst>
                </a:gridCol>
                <a:gridCol w="1142847">
                  <a:extLst>
                    <a:ext uri="{9D8B030D-6E8A-4147-A177-3AD203B41FA5}">
                      <a16:colId xmlns:a16="http://schemas.microsoft.com/office/drawing/2014/main" val="1979782538"/>
                    </a:ext>
                  </a:extLst>
                </a:gridCol>
                <a:gridCol w="905646">
                  <a:extLst>
                    <a:ext uri="{9D8B030D-6E8A-4147-A177-3AD203B41FA5}">
                      <a16:colId xmlns:a16="http://schemas.microsoft.com/office/drawing/2014/main" val="748418319"/>
                    </a:ext>
                  </a:extLst>
                </a:gridCol>
              </a:tblGrid>
              <a:tr h="563582">
                <a:tc>
                  <a:txBody>
                    <a:bodyPr/>
                    <a:lstStyle/>
                    <a:p>
                      <a:pPr algn="ctr">
                        <a:lnSpc>
                          <a:spcPct val="150000"/>
                        </a:lnSpc>
                        <a:spcAft>
                          <a:spcPts val="800"/>
                        </a:spcAft>
                      </a:pPr>
                      <a:r>
                        <a:rPr lang="en-GB" sz="1400" b="1"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Year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400" b="1"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 Borough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400" b="1"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Out of Borough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400" b="1"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DP / Mileage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400" b="1"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Total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835023"/>
                  </a:ext>
                </a:extLst>
              </a:tr>
              <a:tr h="312957">
                <a:tc>
                  <a:txBody>
                    <a:bodyPr/>
                    <a:lstStyle/>
                    <a:p>
                      <a:pPr algn="ctr">
                        <a:lnSpc>
                          <a:spcPct val="115000"/>
                        </a:lnSpc>
                        <a:spcAft>
                          <a:spcPts val="800"/>
                        </a:spcAft>
                      </a:pPr>
                      <a:r>
                        <a:rPr lang="en-GB" sz="1400"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19/20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388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66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557 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326510"/>
                  </a:ext>
                </a:extLst>
              </a:tr>
              <a:tr h="312957">
                <a:tc>
                  <a:txBody>
                    <a:bodyPr/>
                    <a:lstStyle/>
                    <a:p>
                      <a:pPr algn="ctr">
                        <a:lnSpc>
                          <a:spcPct val="115000"/>
                        </a:lnSpc>
                        <a:spcAft>
                          <a:spcPts val="800"/>
                        </a:spcAft>
                      </a:pPr>
                      <a:r>
                        <a:rPr lang="en-GB" sz="1400"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20/21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423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66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592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092840"/>
                  </a:ext>
                </a:extLst>
              </a:tr>
              <a:tr h="312957">
                <a:tc>
                  <a:txBody>
                    <a:bodyPr/>
                    <a:lstStyle/>
                    <a:p>
                      <a:pPr algn="ctr">
                        <a:lnSpc>
                          <a:spcPct val="115000"/>
                        </a:lnSpc>
                        <a:spcAft>
                          <a:spcPts val="800"/>
                        </a:spcAft>
                      </a:pPr>
                      <a:r>
                        <a:rPr lang="en-GB" sz="1400"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21/22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427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64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130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621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59741"/>
                  </a:ext>
                </a:extLst>
              </a:tr>
              <a:tr h="312957">
                <a:tc>
                  <a:txBody>
                    <a:bodyPr/>
                    <a:lstStyle/>
                    <a:p>
                      <a:pPr algn="ctr">
                        <a:lnSpc>
                          <a:spcPct val="115000"/>
                        </a:lnSpc>
                        <a:spcAft>
                          <a:spcPts val="800"/>
                        </a:spcAft>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22/23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451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70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175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696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935498"/>
                  </a:ext>
                </a:extLst>
              </a:tr>
            </a:tbl>
          </a:graphicData>
        </a:graphic>
      </p:graphicFrame>
    </p:spTree>
    <p:extLst>
      <p:ext uri="{BB962C8B-B14F-4D97-AF65-F5344CB8AC3E}">
        <p14:creationId xmlns:p14="http://schemas.microsoft.com/office/powerpoint/2010/main" val="407766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E000-A334-D01A-21F1-06C1F0D2DBFC}"/>
              </a:ext>
            </a:extLst>
          </p:cNvPr>
          <p:cNvSpPr txBox="1">
            <a:spLocks/>
          </p:cNvSpPr>
          <p:nvPr/>
        </p:nvSpPr>
        <p:spPr>
          <a:xfrm>
            <a:off x="918360" y="3051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Contextual Setting</a:t>
            </a:r>
            <a:endParaRPr lang="en-GB" dirty="0"/>
          </a:p>
        </p:txBody>
      </p:sp>
      <p:cxnSp>
        <p:nvCxnSpPr>
          <p:cNvPr id="3" name="Straight Connector 2">
            <a:extLst>
              <a:ext uri="{FF2B5EF4-FFF2-40B4-BE49-F238E27FC236}">
                <a16:creationId xmlns:a16="http://schemas.microsoft.com/office/drawing/2014/main" id="{C4AFA86C-ED6E-7DFF-C37B-5A18D97A81C9}"/>
              </a:ext>
            </a:extLst>
          </p:cNvPr>
          <p:cNvCxnSpPr>
            <a:cxnSpLocks/>
          </p:cNvCxnSpPr>
          <p:nvPr/>
        </p:nvCxnSpPr>
        <p:spPr>
          <a:xfrm>
            <a:off x="0" y="1193972"/>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6C32F779-4D1C-BEDE-FD4D-15801FA20EA3}"/>
              </a:ext>
            </a:extLst>
          </p:cNvPr>
          <p:cNvPicPr>
            <a:picLocks noChangeAspect="1"/>
          </p:cNvPicPr>
          <p:nvPr/>
        </p:nvPicPr>
        <p:blipFill>
          <a:blip r:embed="rId2"/>
          <a:stretch>
            <a:fillRect/>
          </a:stretch>
        </p:blipFill>
        <p:spPr>
          <a:xfrm>
            <a:off x="0" y="1273998"/>
            <a:ext cx="12192000" cy="4650551"/>
          </a:xfrm>
          <a:prstGeom prst="rect">
            <a:avLst/>
          </a:prstGeom>
        </p:spPr>
      </p:pic>
      <p:pic>
        <p:nvPicPr>
          <p:cNvPr id="5" name="Content Placeholder 3">
            <a:extLst>
              <a:ext uri="{FF2B5EF4-FFF2-40B4-BE49-F238E27FC236}">
                <a16:creationId xmlns:a16="http://schemas.microsoft.com/office/drawing/2014/main" id="{3F25263F-C2FD-6017-CFE9-542CA2C0D918}"/>
              </a:ext>
            </a:extLst>
          </p:cNvPr>
          <p:cNvPicPr>
            <a:picLocks noChangeAspect="1"/>
          </p:cNvPicPr>
          <p:nvPr/>
        </p:nvPicPr>
        <p:blipFill>
          <a:blip r:embed="rId3"/>
          <a:stretch>
            <a:fillRect/>
          </a:stretch>
        </p:blipFill>
        <p:spPr>
          <a:xfrm>
            <a:off x="838199" y="1448934"/>
            <a:ext cx="10515600" cy="4135067"/>
          </a:xfrm>
          <a:prstGeom prst="rect">
            <a:avLst/>
          </a:prstGeom>
        </p:spPr>
      </p:pic>
    </p:spTree>
    <p:extLst>
      <p:ext uri="{BB962C8B-B14F-4D97-AF65-F5344CB8AC3E}">
        <p14:creationId xmlns:p14="http://schemas.microsoft.com/office/powerpoint/2010/main" val="24245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FF71-C82B-D6AE-39D8-1F5882246690}"/>
              </a:ext>
            </a:extLst>
          </p:cNvPr>
          <p:cNvSpPr txBox="1">
            <a:spLocks/>
          </p:cNvSpPr>
          <p:nvPr/>
        </p:nvSpPr>
        <p:spPr>
          <a:xfrm>
            <a:off x="838200" y="95421"/>
            <a:ext cx="10515600" cy="132556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a:br>
            <a:r>
              <a:rPr lang="en-GB"/>
              <a:t>Operational Capacity</a:t>
            </a:r>
            <a:br>
              <a:rPr lang="en-GB"/>
            </a:br>
            <a:endParaRPr lang="en-GB" dirty="0"/>
          </a:p>
        </p:txBody>
      </p:sp>
      <p:cxnSp>
        <p:nvCxnSpPr>
          <p:cNvPr id="3" name="Straight Connector 2">
            <a:extLst>
              <a:ext uri="{FF2B5EF4-FFF2-40B4-BE49-F238E27FC236}">
                <a16:creationId xmlns:a16="http://schemas.microsoft.com/office/drawing/2014/main" id="{2C658CAF-92AA-026B-11FE-4919F29B8338}"/>
              </a:ext>
            </a:extLst>
          </p:cNvPr>
          <p:cNvCxnSpPr>
            <a:cxnSpLocks/>
          </p:cNvCxnSpPr>
          <p:nvPr/>
        </p:nvCxnSpPr>
        <p:spPr>
          <a:xfrm>
            <a:off x="0" y="1159219"/>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28DB4D40-FCE9-6E68-23DD-E424B3819EEE}"/>
              </a:ext>
            </a:extLst>
          </p:cNvPr>
          <p:cNvPicPr>
            <a:picLocks noChangeAspect="1"/>
          </p:cNvPicPr>
          <p:nvPr/>
        </p:nvPicPr>
        <p:blipFill>
          <a:blip r:embed="rId2"/>
          <a:stretch>
            <a:fillRect/>
          </a:stretch>
        </p:blipFill>
        <p:spPr>
          <a:xfrm>
            <a:off x="0" y="1232899"/>
            <a:ext cx="12192000" cy="4654194"/>
          </a:xfrm>
          <a:prstGeom prst="rect">
            <a:avLst/>
          </a:prstGeom>
        </p:spPr>
      </p:pic>
      <p:sp>
        <p:nvSpPr>
          <p:cNvPr id="5" name="Rectangle: Rounded Corners 4">
            <a:extLst>
              <a:ext uri="{FF2B5EF4-FFF2-40B4-BE49-F238E27FC236}">
                <a16:creationId xmlns:a16="http://schemas.microsoft.com/office/drawing/2014/main" id="{FD787753-B476-A59A-47A9-716EF11A6371}"/>
              </a:ext>
            </a:extLst>
          </p:cNvPr>
          <p:cNvSpPr/>
          <p:nvPr/>
        </p:nvSpPr>
        <p:spPr>
          <a:xfrm>
            <a:off x="752474" y="1420984"/>
            <a:ext cx="10687050" cy="4277796"/>
          </a:xfrm>
          <a:prstGeom prst="roundRect">
            <a:avLst>
              <a:gd name="adj" fmla="val 1873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800" b="1" dirty="0">
              <a:solidFill>
                <a:schemeClr val="tx1"/>
              </a:solidFill>
            </a:endParaRPr>
          </a:p>
          <a:p>
            <a:endParaRPr lang="en-GB" sz="2800" b="1" dirty="0">
              <a:solidFill>
                <a:schemeClr val="tx1"/>
              </a:solidFill>
            </a:endParaRPr>
          </a:p>
          <a:p>
            <a:endParaRPr lang="en-GB" sz="2800" b="1" dirty="0">
              <a:solidFill>
                <a:schemeClr val="tx1"/>
              </a:solidFill>
            </a:endParaRPr>
          </a:p>
          <a:p>
            <a:endParaRPr lang="en-GB" sz="2800" b="1" dirty="0">
              <a:solidFill>
                <a:schemeClr val="tx1"/>
              </a:solidFill>
            </a:endParaRPr>
          </a:p>
          <a:p>
            <a:endParaRPr lang="en-GB" sz="28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We have LBBD buses they all have 30 seats; each bus can carry up to 28 children if there are more than 19 children on one bus, they will have 2 passenger assistants. They mostly service pickup points. All crews have full enhanced DBS and full training in Midas and PATS these are refreshed every 3 years. </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We have 6 providers that can supply us with Minibuses &amp; Taxi’s all staff are working on behalf of LBBD all have full enhanced DBS and fully trained. The minibuses carry 15 children and 1 passenger assistant.</a:t>
            </a:r>
          </a:p>
          <a:p>
            <a:r>
              <a:rPr lang="en-GB" dirty="0">
                <a:solidFill>
                  <a:schemeClr val="tx1"/>
                </a:solidFill>
              </a:rPr>
              <a:t> </a:t>
            </a:r>
          </a:p>
          <a:p>
            <a:pPr marL="285750" indent="-285750">
              <a:buFont typeface="Arial" panose="020B0604020202020204" pitchFamily="34" charset="0"/>
              <a:buChar char="•"/>
            </a:pPr>
            <a:r>
              <a:rPr lang="en-GB" dirty="0">
                <a:solidFill>
                  <a:schemeClr val="tx1"/>
                </a:solidFill>
              </a:rPr>
              <a:t>We have an independent travel training company; they can travel train your child 1:1 over 12 weeks and are very successful and support both the parents and the children throughout the programme. We will only refer year 7 and above. </a:t>
            </a:r>
          </a:p>
          <a:p>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endParaRPr lang="en-GB" sz="1400" b="1" dirty="0">
              <a:solidFill>
                <a:schemeClr val="tx1"/>
              </a:solidFill>
            </a:endParaRPr>
          </a:p>
          <a:p>
            <a:pPr marL="285750" indent="-285750">
              <a:buFont typeface="Arial" panose="020B0604020202020204" pitchFamily="34" charset="0"/>
              <a:buChar char="•"/>
            </a:pPr>
            <a:endParaRPr lang="en-GB" sz="1400" b="1" dirty="0">
              <a:solidFill>
                <a:schemeClr val="tx1"/>
              </a:solidFill>
            </a:endParaRPr>
          </a:p>
          <a:p>
            <a:pPr algn="ctr"/>
            <a:endParaRPr lang="en-GB" sz="1400" dirty="0">
              <a:solidFill>
                <a:schemeClr val="tx1"/>
              </a:solidFill>
              <a:cs typeface="Arial" panose="020B0604020202020204"/>
            </a:endParaRPr>
          </a:p>
          <a:p>
            <a:pPr algn="ctr"/>
            <a:endParaRPr lang="en-GB" sz="1400" dirty="0">
              <a:solidFill>
                <a:schemeClr val="tx1"/>
              </a:solidFill>
              <a:cs typeface="Arial" panose="020B0604020202020204"/>
            </a:endParaRPr>
          </a:p>
          <a:p>
            <a:pPr algn="ctr"/>
            <a:endParaRPr lang="en-GB" sz="1400" dirty="0">
              <a:solidFill>
                <a:schemeClr val="tx1"/>
              </a:solidFill>
              <a:cs typeface="Arial" panose="020B0604020202020204"/>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r>
              <a:rPr lang="en-GB" sz="1400" dirty="0">
                <a:solidFill>
                  <a:schemeClr val="tx1"/>
                </a:solidFill>
              </a:rPr>
              <a:t>	</a:t>
            </a:r>
          </a:p>
          <a:p>
            <a:endParaRPr lang="en-GB" sz="1400" dirty="0">
              <a:solidFill>
                <a:schemeClr val="tx1"/>
              </a:solidFill>
            </a:endParaRPr>
          </a:p>
        </p:txBody>
      </p:sp>
    </p:spTree>
    <p:extLst>
      <p:ext uri="{BB962C8B-B14F-4D97-AF65-F5344CB8AC3E}">
        <p14:creationId xmlns:p14="http://schemas.microsoft.com/office/powerpoint/2010/main" val="91338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9BA3-3A3C-2C0C-1BB4-E2C56FE3FB5C}"/>
              </a:ext>
            </a:extLst>
          </p:cNvPr>
          <p:cNvSpPr txBox="1">
            <a:spLocks/>
          </p:cNvSpPr>
          <p:nvPr/>
        </p:nvSpPr>
        <p:spPr>
          <a:xfrm>
            <a:off x="923176" y="195210"/>
            <a:ext cx="10515600" cy="7808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How it works </a:t>
            </a:r>
            <a:endParaRPr lang="en-GB" dirty="0"/>
          </a:p>
        </p:txBody>
      </p:sp>
      <p:cxnSp>
        <p:nvCxnSpPr>
          <p:cNvPr id="3" name="Straight Connector 2">
            <a:extLst>
              <a:ext uri="{FF2B5EF4-FFF2-40B4-BE49-F238E27FC236}">
                <a16:creationId xmlns:a16="http://schemas.microsoft.com/office/drawing/2014/main" id="{F23C9FD4-1FFD-0C5E-8F9F-8B3A6658F512}"/>
              </a:ext>
            </a:extLst>
          </p:cNvPr>
          <p:cNvCxnSpPr>
            <a:cxnSpLocks/>
          </p:cNvCxnSpPr>
          <p:nvPr/>
        </p:nvCxnSpPr>
        <p:spPr>
          <a:xfrm>
            <a:off x="0" y="1107848"/>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7734B305-AEB7-A5B4-330F-7CE45569371E}"/>
              </a:ext>
            </a:extLst>
          </p:cNvPr>
          <p:cNvPicPr>
            <a:picLocks noChangeAspect="1"/>
          </p:cNvPicPr>
          <p:nvPr/>
        </p:nvPicPr>
        <p:blipFill>
          <a:blip r:embed="rId2"/>
          <a:stretch>
            <a:fillRect/>
          </a:stretch>
        </p:blipFill>
        <p:spPr>
          <a:xfrm>
            <a:off x="0" y="1190969"/>
            <a:ext cx="12191999" cy="4590706"/>
          </a:xfrm>
          <a:prstGeom prst="rect">
            <a:avLst/>
          </a:prstGeom>
        </p:spPr>
      </p:pic>
      <p:sp>
        <p:nvSpPr>
          <p:cNvPr id="5" name="Rectangle: Rounded Corners 4">
            <a:extLst>
              <a:ext uri="{FF2B5EF4-FFF2-40B4-BE49-F238E27FC236}">
                <a16:creationId xmlns:a16="http://schemas.microsoft.com/office/drawing/2014/main" id="{0616C608-493A-8EE5-66EF-5A4D4284677A}"/>
              </a:ext>
            </a:extLst>
          </p:cNvPr>
          <p:cNvSpPr/>
          <p:nvPr/>
        </p:nvSpPr>
        <p:spPr>
          <a:xfrm>
            <a:off x="838200" y="1335639"/>
            <a:ext cx="10515600" cy="4331391"/>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sz="1800" dirty="0"/>
              <a:t>We receive your application </a:t>
            </a:r>
          </a:p>
          <a:p>
            <a:pPr marL="285750" indent="-285750">
              <a:buFont typeface="Arial" panose="020B0604020202020204" pitchFamily="34" charset="0"/>
              <a:buChar char="•"/>
            </a:pPr>
            <a:r>
              <a:rPr lang="en-GB" sz="1800" dirty="0"/>
              <a:t>The application is processed, and a decision is made on eligibility in line with the HTS policy.  </a:t>
            </a:r>
          </a:p>
          <a:p>
            <a:pPr marL="285750" indent="-285750">
              <a:buFont typeface="Arial" panose="020B0604020202020204" pitchFamily="34" charset="0"/>
              <a:buChar char="•"/>
            </a:pPr>
            <a:r>
              <a:rPr lang="en-GB" sz="1800" dirty="0"/>
              <a:t>This can include asking for more information from yourself, speaking with the EHC team, speaking to the school – this all takes time! </a:t>
            </a:r>
          </a:p>
          <a:p>
            <a:pPr marL="285750" indent="-285750">
              <a:buFont typeface="Arial" panose="020B0604020202020204" pitchFamily="34" charset="0"/>
              <a:buChar char="•"/>
            </a:pPr>
            <a:r>
              <a:rPr lang="en-GB" sz="1800" dirty="0"/>
              <a:t>Once a decision has been made, we then write directly to the parent/carer with the outcome. </a:t>
            </a:r>
          </a:p>
          <a:p>
            <a:pPr marL="285750" indent="-285750">
              <a:buFont typeface="Arial" panose="020B0604020202020204" pitchFamily="34" charset="0"/>
              <a:buChar char="•"/>
            </a:pPr>
            <a:r>
              <a:rPr lang="en-GB" sz="1800" dirty="0"/>
              <a:t>Depending on the offer travel starts on the date given or start of the school term - travel cannot commence without the EIF, this is really important to return it keeps your child safe while on transport. </a:t>
            </a:r>
          </a:p>
          <a:p>
            <a:pPr marL="285750" indent="-285750">
              <a:buFont typeface="Arial" panose="020B0604020202020204" pitchFamily="34" charset="0"/>
              <a:buChar char="•"/>
            </a:pPr>
            <a:r>
              <a:rPr lang="en-GB" sz="1800" dirty="0"/>
              <a:t>Each year you must reapply for travel assistance, if you do not then we will presume you no longer require travel support, and nothing will be put in place for your child. </a:t>
            </a:r>
          </a:p>
          <a:p>
            <a:pPr marL="285750" indent="-285750">
              <a:buFont typeface="Arial" panose="020B0604020202020204" pitchFamily="34" charset="0"/>
              <a:buChar char="•"/>
            </a:pPr>
            <a:r>
              <a:rPr lang="en-GB" sz="1800" dirty="0"/>
              <a:t>Late applications are only accepted in exceptional circumstances. We commission buses and taxis once we have the final numbers we require – if your application is late (and there are no exceptional reasons given), we may not be able to source another vehicle therefore we cannot offer this to you. It will be our discretion to offer any travel support. </a:t>
            </a:r>
          </a:p>
        </p:txBody>
      </p:sp>
    </p:spTree>
    <p:extLst>
      <p:ext uri="{BB962C8B-B14F-4D97-AF65-F5344CB8AC3E}">
        <p14:creationId xmlns:p14="http://schemas.microsoft.com/office/powerpoint/2010/main" val="313421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C50C-1566-FE98-B8D8-B6F158C9F627}"/>
              </a:ext>
            </a:extLst>
          </p:cNvPr>
          <p:cNvSpPr txBox="1">
            <a:spLocks/>
          </p:cNvSpPr>
          <p:nvPr/>
        </p:nvSpPr>
        <p:spPr>
          <a:xfrm>
            <a:off x="1058988" y="154112"/>
            <a:ext cx="10515600" cy="9760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Day to day</a:t>
            </a:r>
            <a:endParaRPr lang="en-GB" dirty="0"/>
          </a:p>
        </p:txBody>
      </p:sp>
      <p:cxnSp>
        <p:nvCxnSpPr>
          <p:cNvPr id="3" name="Straight Connector 2">
            <a:extLst>
              <a:ext uri="{FF2B5EF4-FFF2-40B4-BE49-F238E27FC236}">
                <a16:creationId xmlns:a16="http://schemas.microsoft.com/office/drawing/2014/main" id="{2597AD4E-9B96-BCDB-AF53-3657253F0300}"/>
              </a:ext>
            </a:extLst>
          </p:cNvPr>
          <p:cNvCxnSpPr>
            <a:cxnSpLocks/>
          </p:cNvCxnSpPr>
          <p:nvPr/>
        </p:nvCxnSpPr>
        <p:spPr>
          <a:xfrm>
            <a:off x="0" y="1107848"/>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8D7F730B-06D7-B8FE-9F38-CAC668AAEBA8}"/>
              </a:ext>
            </a:extLst>
          </p:cNvPr>
          <p:cNvPicPr>
            <a:picLocks noChangeAspect="1"/>
          </p:cNvPicPr>
          <p:nvPr/>
        </p:nvPicPr>
        <p:blipFill>
          <a:blip r:embed="rId2"/>
          <a:stretch>
            <a:fillRect/>
          </a:stretch>
        </p:blipFill>
        <p:spPr>
          <a:xfrm>
            <a:off x="0" y="1159220"/>
            <a:ext cx="12192000" cy="4707324"/>
          </a:xfrm>
          <a:prstGeom prst="rect">
            <a:avLst/>
          </a:prstGeom>
        </p:spPr>
      </p:pic>
      <p:sp>
        <p:nvSpPr>
          <p:cNvPr id="5" name="Rectangle: Rounded Corners 4">
            <a:extLst>
              <a:ext uri="{FF2B5EF4-FFF2-40B4-BE49-F238E27FC236}">
                <a16:creationId xmlns:a16="http://schemas.microsoft.com/office/drawing/2014/main" id="{451C1EF0-74A8-168F-EFD8-38759A594AA0}"/>
              </a:ext>
            </a:extLst>
          </p:cNvPr>
          <p:cNvSpPr/>
          <p:nvPr/>
        </p:nvSpPr>
        <p:spPr>
          <a:xfrm>
            <a:off x="400049" y="1413841"/>
            <a:ext cx="11391900" cy="435133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dirty="0"/>
              <a:t>All buses are routed to a specific route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All crews are instructed by us on how this is to be carried out and in what order. </a:t>
            </a:r>
          </a:p>
          <a:p>
            <a:endParaRPr lang="en-GB" dirty="0"/>
          </a:p>
          <a:p>
            <a:pPr marL="285750" indent="-285750">
              <a:buFont typeface="Arial" panose="020B0604020202020204" pitchFamily="34" charset="0"/>
              <a:buChar char="•"/>
            </a:pPr>
            <a:r>
              <a:rPr lang="en-GB" dirty="0"/>
              <a:t>They are unable to make any changes if a parent asks them to. </a:t>
            </a:r>
          </a:p>
          <a:p>
            <a:endParaRPr lang="en-GB" dirty="0"/>
          </a:p>
          <a:p>
            <a:pPr marL="285750" indent="-285750">
              <a:buFont typeface="Arial" panose="020B0604020202020204" pitchFamily="34" charset="0"/>
              <a:buChar char="•"/>
            </a:pPr>
            <a:r>
              <a:rPr lang="en-GB" dirty="0"/>
              <a:t>The crew aim to arrive on time, they will only wait 3 mins and leave if you do not come out to the bus/taxi. </a:t>
            </a:r>
          </a:p>
          <a:p>
            <a:endParaRPr lang="en-GB" dirty="0"/>
          </a:p>
          <a:p>
            <a:pPr marL="285750" indent="-285750">
              <a:buFont typeface="Arial" panose="020B0604020202020204" pitchFamily="34" charset="0"/>
              <a:buChar char="•"/>
            </a:pPr>
            <a:r>
              <a:rPr lang="en-GB" dirty="0"/>
              <a:t>The borough buses have CCTV and trackers fitted all taxis have trackers and we can check those to see if they leave any areas earlier than they should, we normally find they haven’t and the parent is late, we will not send them back, please leave a few minutes earlier it's better to be early than late! </a:t>
            </a:r>
          </a:p>
          <a:p>
            <a:endParaRPr lang="en-GB" dirty="0"/>
          </a:p>
          <a:p>
            <a:pPr marL="285750" indent="-285750">
              <a:buFont typeface="Arial" panose="020B0604020202020204" pitchFamily="34" charset="0"/>
              <a:buChar char="•"/>
            </a:pPr>
            <a:r>
              <a:rPr lang="en-GB" dirty="0"/>
              <a:t>We cannot change the times of pickups and drop offs to suit other children being collected, we have a bus full of children that want to get home and cannot kris cross the borough! </a:t>
            </a:r>
          </a:p>
        </p:txBody>
      </p:sp>
    </p:spTree>
    <p:extLst>
      <p:ext uri="{BB962C8B-B14F-4D97-AF65-F5344CB8AC3E}">
        <p14:creationId xmlns:p14="http://schemas.microsoft.com/office/powerpoint/2010/main" val="328973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BD90-F7D2-8CB1-E41B-6331C3C96ECE}"/>
              </a:ext>
            </a:extLst>
          </p:cNvPr>
          <p:cNvSpPr txBox="1">
            <a:spLocks/>
          </p:cNvSpPr>
          <p:nvPr/>
        </p:nvSpPr>
        <p:spPr>
          <a:xfrm>
            <a:off x="838200" y="143839"/>
            <a:ext cx="10515600" cy="10376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Day to day</a:t>
            </a:r>
            <a:endParaRPr lang="en-GB" dirty="0"/>
          </a:p>
        </p:txBody>
      </p:sp>
      <p:cxnSp>
        <p:nvCxnSpPr>
          <p:cNvPr id="3" name="Straight Connector 2">
            <a:extLst>
              <a:ext uri="{FF2B5EF4-FFF2-40B4-BE49-F238E27FC236}">
                <a16:creationId xmlns:a16="http://schemas.microsoft.com/office/drawing/2014/main" id="{17D77A53-C247-FC04-DE2D-F76AB9AB5700}"/>
              </a:ext>
            </a:extLst>
          </p:cNvPr>
          <p:cNvCxnSpPr>
            <a:cxnSpLocks/>
          </p:cNvCxnSpPr>
          <p:nvPr/>
        </p:nvCxnSpPr>
        <p:spPr>
          <a:xfrm>
            <a:off x="0" y="1107848"/>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77991BED-CCE0-08F7-52EA-819966A5C4E5}"/>
              </a:ext>
            </a:extLst>
          </p:cNvPr>
          <p:cNvPicPr>
            <a:picLocks noChangeAspect="1"/>
          </p:cNvPicPr>
          <p:nvPr/>
        </p:nvPicPr>
        <p:blipFill>
          <a:blip r:embed="rId2"/>
          <a:stretch>
            <a:fillRect/>
          </a:stretch>
        </p:blipFill>
        <p:spPr>
          <a:xfrm>
            <a:off x="0" y="1159220"/>
            <a:ext cx="12192000" cy="4676502"/>
          </a:xfrm>
          <a:prstGeom prst="rect">
            <a:avLst/>
          </a:prstGeom>
        </p:spPr>
      </p:pic>
      <p:sp>
        <p:nvSpPr>
          <p:cNvPr id="5" name="Rectangle: Rounded Corners 4">
            <a:extLst>
              <a:ext uri="{FF2B5EF4-FFF2-40B4-BE49-F238E27FC236}">
                <a16:creationId xmlns:a16="http://schemas.microsoft.com/office/drawing/2014/main" id="{090AE01A-0C3A-0E1D-1E99-72C4EC7F542A}"/>
              </a:ext>
            </a:extLst>
          </p:cNvPr>
          <p:cNvSpPr/>
          <p:nvPr/>
        </p:nvSpPr>
        <p:spPr>
          <a:xfrm>
            <a:off x="514350" y="1417834"/>
            <a:ext cx="11410950" cy="421144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2000" dirty="0"/>
              <a:t>We ask that you are home or at the pickup point at the times given, there is no place of safety any longer therefore your child has to stay on the bus until you arrive.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We also ask any parent going to the pickup points to have your pass, they will not hand your child over even if they know you, take a picture of it on your phone then you will always have it! </a:t>
            </a:r>
          </a:p>
          <a:p>
            <a:endParaRPr lang="en-GB" sz="2000" dirty="0"/>
          </a:p>
          <a:p>
            <a:pPr marL="285750" indent="-285750">
              <a:buFont typeface="Arial" panose="020B0604020202020204" pitchFamily="34" charset="0"/>
              <a:buChar char="•"/>
            </a:pPr>
            <a:r>
              <a:rPr lang="en-GB" sz="2000" dirty="0"/>
              <a:t>We appreciate that at times we are late but unfortunately there will always be traffic the A13 is known for it and this can cause the borough at times to come to a standstill, these are buses and taxis they have to follow the rules of the road and they must sit in the traffic, whilst we ask, they try and contact everyone, so they are aware they do also have children on the buses that they need to watch so it can be challenging for them. </a:t>
            </a:r>
          </a:p>
        </p:txBody>
      </p:sp>
    </p:spTree>
    <p:extLst>
      <p:ext uri="{BB962C8B-B14F-4D97-AF65-F5344CB8AC3E}">
        <p14:creationId xmlns:p14="http://schemas.microsoft.com/office/powerpoint/2010/main" val="171593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08FB-5A9B-4642-8F6E-0113849A0D57}"/>
              </a:ext>
            </a:extLst>
          </p:cNvPr>
          <p:cNvSpPr txBox="1">
            <a:spLocks/>
          </p:cNvSpPr>
          <p:nvPr/>
        </p:nvSpPr>
        <p:spPr>
          <a:xfrm>
            <a:off x="713947" y="100450"/>
            <a:ext cx="10515600" cy="719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Behaviours</a:t>
            </a:r>
          </a:p>
        </p:txBody>
      </p:sp>
      <p:cxnSp>
        <p:nvCxnSpPr>
          <p:cNvPr id="3" name="Straight Connector 2">
            <a:extLst>
              <a:ext uri="{FF2B5EF4-FFF2-40B4-BE49-F238E27FC236}">
                <a16:creationId xmlns:a16="http://schemas.microsoft.com/office/drawing/2014/main" id="{3A67B94B-0DC6-DB22-DD75-B40BE69BF792}"/>
              </a:ext>
            </a:extLst>
          </p:cNvPr>
          <p:cNvCxnSpPr>
            <a:cxnSpLocks/>
          </p:cNvCxnSpPr>
          <p:nvPr/>
        </p:nvCxnSpPr>
        <p:spPr>
          <a:xfrm>
            <a:off x="1" y="933451"/>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17E3AECD-3ABB-60CD-1010-ECABD988AEAF}"/>
              </a:ext>
            </a:extLst>
          </p:cNvPr>
          <p:cNvPicPr>
            <a:picLocks noChangeAspect="1"/>
          </p:cNvPicPr>
          <p:nvPr/>
        </p:nvPicPr>
        <p:blipFill>
          <a:blip r:embed="rId2"/>
          <a:stretch>
            <a:fillRect/>
          </a:stretch>
        </p:blipFill>
        <p:spPr>
          <a:xfrm>
            <a:off x="1" y="979325"/>
            <a:ext cx="12192000" cy="4945224"/>
          </a:xfrm>
          <a:prstGeom prst="rect">
            <a:avLst/>
          </a:prstGeom>
        </p:spPr>
      </p:pic>
      <p:sp>
        <p:nvSpPr>
          <p:cNvPr id="5" name="Rectangle: Rounded Corners 4">
            <a:extLst>
              <a:ext uri="{FF2B5EF4-FFF2-40B4-BE49-F238E27FC236}">
                <a16:creationId xmlns:a16="http://schemas.microsoft.com/office/drawing/2014/main" id="{2BB17402-30B2-AF4B-C3A5-48DD6816BBF0}"/>
              </a:ext>
            </a:extLst>
          </p:cNvPr>
          <p:cNvSpPr/>
          <p:nvPr/>
        </p:nvSpPr>
        <p:spPr>
          <a:xfrm>
            <a:off x="338136" y="1212350"/>
            <a:ext cx="11515725" cy="4486431"/>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sz="1600" dirty="0"/>
              <a:t>We have in recent years been experiencing high levels of abuse to crews and the office staff, this includes being shouted at, sworn at </a:t>
            </a:r>
            <a:r>
              <a:rPr lang="en-GB" sz="1600"/>
              <a:t>and even being </a:t>
            </a:r>
            <a:r>
              <a:rPr lang="en-GB" sz="1600" dirty="0"/>
              <a:t>threatened, this is from parents, we will not tolerate this we at LBBD have a zero-tolerance policy and we will enforce it.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Some children’s behaviours on the bus are challenging, the crews are fully trained to help keep your child calm but at times this is not possible, we will then ask for strategies from the parents and the school, if there are none then we have no option but to offer another form of transport.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Some children do not like the buses they are often loud and noisy, they make frequent stops and can get caught in traffic! Some children do not like having to wear a seat belt – it’s the law and we must abide by it; all of this can cause a sensory overload to a child and make the whole experience unpleasant; it just isn’t for them </a:t>
            </a:r>
            <a:r>
              <a:rPr lang="en-GB" sz="1600" dirty="0">
                <a:sym typeface="Wingdings" panose="05000000000000000000" pitchFamily="2" charset="2"/>
              </a:rPr>
              <a:t> </a:t>
            </a:r>
          </a:p>
          <a:p>
            <a:endParaRPr lang="en-GB" sz="1600" dirty="0">
              <a:sym typeface="Wingdings" panose="05000000000000000000" pitchFamily="2" charset="2"/>
            </a:endParaRPr>
          </a:p>
          <a:p>
            <a:pPr marL="285750" indent="-285750">
              <a:buFont typeface="Arial" panose="020B0604020202020204" pitchFamily="34" charset="0"/>
              <a:buChar char="•"/>
            </a:pPr>
            <a:r>
              <a:rPr lang="en-GB" sz="1600" dirty="0">
                <a:sym typeface="Wingdings" panose="05000000000000000000" pitchFamily="2" charset="2"/>
              </a:rPr>
              <a:t>We get it you’ve had a bad night, a struggle getting ready in the morning and rushing to do a million things, but if a child is resisting the bus, then it could be them telling you they really don’t like it.</a:t>
            </a:r>
            <a:endParaRPr lang="en-GB" sz="1600" dirty="0"/>
          </a:p>
        </p:txBody>
      </p:sp>
    </p:spTree>
    <p:extLst>
      <p:ext uri="{BB962C8B-B14F-4D97-AF65-F5344CB8AC3E}">
        <p14:creationId xmlns:p14="http://schemas.microsoft.com/office/powerpoint/2010/main" val="294542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2C80-2517-F578-0C5E-E71BA762B8DC}"/>
              </a:ext>
            </a:extLst>
          </p:cNvPr>
          <p:cNvSpPr txBox="1">
            <a:spLocks/>
          </p:cNvSpPr>
          <p:nvPr/>
        </p:nvSpPr>
        <p:spPr>
          <a:xfrm>
            <a:off x="838200" y="192917"/>
            <a:ext cx="10515600" cy="8550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What to expect from us</a:t>
            </a:r>
            <a:endParaRPr lang="en-GB" dirty="0"/>
          </a:p>
        </p:txBody>
      </p:sp>
      <p:cxnSp>
        <p:nvCxnSpPr>
          <p:cNvPr id="3" name="Straight Connector 2">
            <a:extLst>
              <a:ext uri="{FF2B5EF4-FFF2-40B4-BE49-F238E27FC236}">
                <a16:creationId xmlns:a16="http://schemas.microsoft.com/office/drawing/2014/main" id="{2BC580B2-358E-FBAC-0D86-2329C0817FD5}"/>
              </a:ext>
            </a:extLst>
          </p:cNvPr>
          <p:cNvCxnSpPr>
            <a:cxnSpLocks/>
          </p:cNvCxnSpPr>
          <p:nvPr/>
        </p:nvCxnSpPr>
        <p:spPr>
          <a:xfrm>
            <a:off x="0" y="1197319"/>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2242AB17-B00C-AD7B-ACF3-BC46EC806596}"/>
              </a:ext>
            </a:extLst>
          </p:cNvPr>
          <p:cNvPicPr>
            <a:picLocks noChangeAspect="1"/>
          </p:cNvPicPr>
          <p:nvPr/>
        </p:nvPicPr>
        <p:blipFill>
          <a:blip r:embed="rId2"/>
          <a:stretch>
            <a:fillRect/>
          </a:stretch>
        </p:blipFill>
        <p:spPr>
          <a:xfrm>
            <a:off x="0" y="1273995"/>
            <a:ext cx="12192000" cy="4688653"/>
          </a:xfrm>
          <a:prstGeom prst="rect">
            <a:avLst/>
          </a:prstGeom>
        </p:spPr>
      </p:pic>
      <p:sp>
        <p:nvSpPr>
          <p:cNvPr id="5" name="Rectangle: Rounded Corners 4">
            <a:extLst>
              <a:ext uri="{FF2B5EF4-FFF2-40B4-BE49-F238E27FC236}">
                <a16:creationId xmlns:a16="http://schemas.microsoft.com/office/drawing/2014/main" id="{8EC30154-B526-E9E9-A4C5-642AAF1F85E1}"/>
              </a:ext>
            </a:extLst>
          </p:cNvPr>
          <p:cNvSpPr/>
          <p:nvPr/>
        </p:nvSpPr>
        <p:spPr>
          <a:xfrm>
            <a:off x="609599" y="1343818"/>
            <a:ext cx="11277600" cy="450217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sz="1900" dirty="0"/>
              <a:t>We aim to be on time and ensure every child/young person gets from home to school and back again in a safe and pleasant environment. </a:t>
            </a:r>
          </a:p>
          <a:p>
            <a:endParaRPr lang="en-GB" sz="1900" dirty="0"/>
          </a:p>
          <a:p>
            <a:pPr marL="285750" indent="-285750">
              <a:buFont typeface="Arial" panose="020B0604020202020204" pitchFamily="34" charset="0"/>
              <a:buChar char="•"/>
            </a:pPr>
            <a:r>
              <a:rPr lang="en-GB" sz="1900" dirty="0"/>
              <a:t>All crews to remain professional and polite throughout their duties.</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They will act upon any incidents they come across. We will investigate anything they report including viewing the CCTV so we can get a clear picture of what is happening on the bus. </a:t>
            </a:r>
          </a:p>
          <a:p>
            <a:endParaRPr lang="en-GB" sz="1900" dirty="0"/>
          </a:p>
          <a:p>
            <a:pPr marL="285750" indent="-285750">
              <a:buFont typeface="Arial" panose="020B0604020202020204" pitchFamily="34" charset="0"/>
              <a:buChar char="•"/>
            </a:pPr>
            <a:r>
              <a:rPr lang="en-GB" sz="1900" dirty="0"/>
              <a:t>They will communicate with you anything they feel you need to know. </a:t>
            </a:r>
          </a:p>
          <a:p>
            <a:endParaRPr lang="en-GB" sz="1900" dirty="0"/>
          </a:p>
          <a:p>
            <a:pPr marL="285750" indent="-285750">
              <a:buFont typeface="Arial" panose="020B0604020202020204" pitchFamily="34" charset="0"/>
              <a:buChar char="•"/>
            </a:pPr>
            <a:r>
              <a:rPr lang="en-GB" sz="1900" dirty="0"/>
              <a:t>They are not allowed to pass on information to teachers – the children have books/diaries for you to pass and receive messages from school please use these. </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Medication – this must only go on the bus with prior authorisation from the commissioning team. </a:t>
            </a:r>
          </a:p>
        </p:txBody>
      </p:sp>
    </p:spTree>
    <p:extLst>
      <p:ext uri="{BB962C8B-B14F-4D97-AF65-F5344CB8AC3E}">
        <p14:creationId xmlns:p14="http://schemas.microsoft.com/office/powerpoint/2010/main" val="31916623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BD_Powerpoint" id="{B26D31C4-BD06-EF44-9371-1A7E5CF0487C}" vid="{26CC9001-0CC4-DA44-9DCE-75EA397B962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0D751877C024088DAA65E23331E17" ma:contentTypeVersion="18" ma:contentTypeDescription="Create a new document." ma:contentTypeScope="" ma:versionID="e8a34b6c019fb0ff6337a9bd9ffd9cdb">
  <xsd:schema xmlns:xsd="http://www.w3.org/2001/XMLSchema" xmlns:xs="http://www.w3.org/2001/XMLSchema" xmlns:p="http://schemas.microsoft.com/office/2006/metadata/properties" xmlns:ns2="6f806f79-4d00-485c-8414-e94cb1a4e87a" xmlns:ns3="f2246d44-6f4b-4c5e-bb0d-fc8c3f6d8cc9" targetNamespace="http://schemas.microsoft.com/office/2006/metadata/properties" ma:root="true" ma:fieldsID="459a7abb5d0d26a18928dd5770012941" ns2:_="" ns3:_="">
    <xsd:import namespace="6f806f79-4d00-485c-8414-e94cb1a4e87a"/>
    <xsd:import namespace="f2246d44-6f4b-4c5e-bb0d-fc8c3f6d8c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06f79-4d00-485c-8414-e94cb1a4e8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246d44-6f4b-4c5e-bb0d-fc8c3f6d8cc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D04F61-47A8-4CB7-86F7-3C64919F0901}">
  <ds:schemaRefs>
    <ds:schemaRef ds:uri="6f806f79-4d00-485c-8414-e94cb1a4e87a"/>
    <ds:schemaRef ds:uri="f2246d44-6f4b-4c5e-bb0d-fc8c3f6d8c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D4FDD9-CBA3-4AC8-AD59-77EAECE3F6AE}">
  <ds:schemaRefs>
    <ds:schemaRef ds:uri="http://schemas.microsoft.com/sharepoint/v3/contenttype/forms"/>
  </ds:schemaRefs>
</ds:datastoreItem>
</file>

<file path=customXml/itemProps3.xml><?xml version="1.0" encoding="utf-8"?>
<ds:datastoreItem xmlns:ds="http://schemas.openxmlformats.org/officeDocument/2006/customXml" ds:itemID="{34C96992-465D-4247-A67D-172E6455C3D8}">
  <ds:schemaRefs>
    <ds:schemaRef ds:uri="f2246d44-6f4b-4c5e-bb0d-fc8c3f6d8cc9"/>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6f806f79-4d00-485c-8414-e94cb1a4e87a"/>
  </ds:schemaRefs>
</ds:datastoreItem>
</file>

<file path=docProps/app.xml><?xml version="1.0" encoding="utf-8"?>
<Properties xmlns="http://schemas.openxmlformats.org/officeDocument/2006/extended-properties" xmlns:vt="http://schemas.openxmlformats.org/officeDocument/2006/docPropsVTypes">
  <Template>Custom Design</Template>
  <TotalTime>1466</TotalTime>
  <Words>1185</Words>
  <Application>Microsoft Office PowerPoint</Application>
  <PresentationFormat>Widescreen</PresentationFormat>
  <Paragraphs>117</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Arial Narrow</vt:lpstr>
      <vt:lpstr>Calibri</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Ritchie</dc:creator>
  <cp:lastModifiedBy>Zoe Wager</cp:lastModifiedBy>
  <cp:revision>2</cp:revision>
  <dcterms:created xsi:type="dcterms:W3CDTF">2019-01-21T16:24:01Z</dcterms:created>
  <dcterms:modified xsi:type="dcterms:W3CDTF">2023-11-15T09:24:26Z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0x0101009150D751877C024088DAA65E23331E17</vt:lpwstr>
  </property>
</Properties>
</file>